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145706782" r:id="rId5"/>
    <p:sldId id="2145706781" r:id="rId6"/>
    <p:sldId id="2145706759" r:id="rId7"/>
    <p:sldId id="2145706766" r:id="rId8"/>
    <p:sldId id="2145706767" r:id="rId9"/>
    <p:sldId id="2145706779" r:id="rId10"/>
    <p:sldId id="2145706783" r:id="rId11"/>
    <p:sldId id="256" r:id="rId12"/>
    <p:sldId id="265" r:id="rId13"/>
    <p:sldId id="260" r:id="rId14"/>
    <p:sldId id="261" r:id="rId15"/>
    <p:sldId id="263" r:id="rId16"/>
    <p:sldId id="2145706780" r:id="rId17"/>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CC44D7-E3F8-4DE0-B3FF-C21FE771819C}">
          <p14:sldIdLst>
            <p14:sldId id="2145706782"/>
            <p14:sldId id="2145706781"/>
            <p14:sldId id="2145706759"/>
            <p14:sldId id="2145706766"/>
            <p14:sldId id="2145706767"/>
            <p14:sldId id="2145706779"/>
            <p14:sldId id="2145706783"/>
            <p14:sldId id="256"/>
            <p14:sldId id="265"/>
            <p14:sldId id="260"/>
            <p14:sldId id="261"/>
            <p14:sldId id="263"/>
            <p14:sldId id="214570678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Lovell" initials="SL" lastIdx="4" clrIdx="0">
    <p:extLst>
      <p:ext uri="{19B8F6BF-5375-455C-9EA6-DF929625EA0E}">
        <p15:presenceInfo xmlns:p15="http://schemas.microsoft.com/office/powerpoint/2012/main" userId="Sarah Love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DA2B"/>
    <a:srgbClr val="55FF33"/>
    <a:srgbClr val="EFF3EA"/>
    <a:srgbClr val="D60093"/>
    <a:srgbClr val="004A9B"/>
    <a:srgbClr val="455B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6BD32-A54F-3656-7FD4-1C76539C24C9}" v="10" dt="2022-02-14T08:38:06.066"/>
    <p1510:client id="{85E24AED-B2E9-4755-9896-BCEE942A4C1F}" v="3" dt="2022-02-14T10:16:28.212"/>
    <p1510:client id="{C405058B-9AFA-4CE3-854E-9B4AA9939EDB}" v="1" dt="2022-02-13T14:54:12.870"/>
    <p1510:client id="{DC97AE14-7544-BEBE-33A6-7878F2C6941F}" v="1" dt="2022-02-13T14:45:24.4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55" autoAdjust="0"/>
    <p:restoredTop sz="94249" autoAdjust="0"/>
  </p:normalViewPr>
  <p:slideViewPr>
    <p:cSldViewPr snapToGrid="0">
      <p:cViewPr varScale="1">
        <p:scale>
          <a:sx n="93" d="100"/>
          <a:sy n="93" d="100"/>
        </p:scale>
        <p:origin x="600" y="9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Hiley" userId="S::karen.hiley@england.nhs.uk::b7b2d072-cd4b-4b53-9729-ed140ca9b71a" providerId="AD" clId="Web-{85E24AED-B2E9-4755-9896-BCEE942A4C1F}"/>
    <pc:docChg chg="modSld">
      <pc:chgData name="Karen Hiley" userId="S::karen.hiley@england.nhs.uk::b7b2d072-cd4b-4b53-9729-ed140ca9b71a" providerId="AD" clId="Web-{85E24AED-B2E9-4755-9896-BCEE942A4C1F}" dt="2022-02-14T10:16:28.212" v="2" actId="20577"/>
      <pc:docMkLst>
        <pc:docMk/>
      </pc:docMkLst>
      <pc:sldChg chg="modSp">
        <pc:chgData name="Karen Hiley" userId="S::karen.hiley@england.nhs.uk::b7b2d072-cd4b-4b53-9729-ed140ca9b71a" providerId="AD" clId="Web-{85E24AED-B2E9-4755-9896-BCEE942A4C1F}" dt="2022-02-14T10:16:28.212" v="2" actId="20577"/>
        <pc:sldMkLst>
          <pc:docMk/>
          <pc:sldMk cId="261966287" sldId="2145706780"/>
        </pc:sldMkLst>
        <pc:spChg chg="mod">
          <ac:chgData name="Karen Hiley" userId="S::karen.hiley@england.nhs.uk::b7b2d072-cd4b-4b53-9729-ed140ca9b71a" providerId="AD" clId="Web-{85E24AED-B2E9-4755-9896-BCEE942A4C1F}" dt="2022-02-14T10:16:28.212" v="2" actId="20577"/>
          <ac:spMkLst>
            <pc:docMk/>
            <pc:sldMk cId="261966287" sldId="2145706780"/>
            <ac:spMk id="3" creationId="{F94AEDA9-B24E-45C8-9198-678ABE8617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0F131BCE-9D4D-4AB2-9E85-6F8235039821}" type="datetimeFigureOut">
              <a:rPr lang="en-GB" smtClean="0"/>
              <a:t>14/02/2022</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5582BB56-0CDA-4113-88DC-A9CB43F09E51}" type="slidenum">
              <a:rPr lang="en-GB" smtClean="0"/>
              <a:t>‹#›</a:t>
            </a:fld>
            <a:endParaRPr lang="en-GB"/>
          </a:p>
        </p:txBody>
      </p:sp>
    </p:spTree>
    <p:extLst>
      <p:ext uri="{BB962C8B-B14F-4D97-AF65-F5344CB8AC3E}">
        <p14:creationId xmlns:p14="http://schemas.microsoft.com/office/powerpoint/2010/main" val="292759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81051"/>
            <a:ext cx="10363200" cy="1005840"/>
          </a:xfrm>
        </p:spPr>
        <p:txBody>
          <a:bodyPr anchor="t" anchorCtr="0"/>
          <a:lstStyle>
            <a:lvl1pPr algn="l">
              <a:defRPr sz="6000">
                <a:solidFill>
                  <a:srgbClr val="004A9B"/>
                </a:solidFill>
              </a:defRPr>
            </a:lvl1pPr>
          </a:lstStyle>
          <a:p>
            <a:r>
              <a:rPr lang="en-US"/>
              <a:t>Click to edit Master title style</a:t>
            </a:r>
            <a:endParaRPr lang="en-US" dirty="0"/>
          </a:p>
        </p:txBody>
      </p:sp>
      <p:sp>
        <p:nvSpPr>
          <p:cNvPr id="3" name="Subtitle 2"/>
          <p:cNvSpPr>
            <a:spLocks noGrp="1"/>
          </p:cNvSpPr>
          <p:nvPr>
            <p:ph type="subTitle" idx="1"/>
          </p:nvPr>
        </p:nvSpPr>
        <p:spPr>
          <a:xfrm>
            <a:off x="958667" y="3717032"/>
            <a:ext cx="9144000" cy="538888"/>
          </a:xfrm>
        </p:spPr>
        <p:txBody>
          <a:bodyPr/>
          <a:lstStyle>
            <a:lvl1pPr marL="0" indent="0" algn="l">
              <a:buNone/>
              <a:defRPr sz="2400" b="1">
                <a:solidFill>
                  <a:srgbClr val="7C7C7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p:cNvSpPr/>
          <p:nvPr userDrawn="1"/>
        </p:nvSpPr>
        <p:spPr>
          <a:xfrm>
            <a:off x="0" y="5878632"/>
            <a:ext cx="12192000" cy="9793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629" y="4899262"/>
            <a:ext cx="12090031" cy="1958741"/>
          </a:xfrm>
          <a:prstGeom prst="rect">
            <a:avLst/>
          </a:prstGeom>
        </p:spPr>
      </p:pic>
    </p:spTree>
    <p:extLst>
      <p:ext uri="{BB962C8B-B14F-4D97-AF65-F5344CB8AC3E}">
        <p14:creationId xmlns:p14="http://schemas.microsoft.com/office/powerpoint/2010/main" val="283431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747426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3043551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1957542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442536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9667" y="1124744"/>
            <a:ext cx="10752931"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7" name="Content Placeholder 2"/>
          <p:cNvSpPr>
            <a:spLocks noGrp="1"/>
          </p:cNvSpPr>
          <p:nvPr>
            <p:ph idx="1" hasCustomPrompt="1"/>
          </p:nvPr>
        </p:nvSpPr>
        <p:spPr>
          <a:xfrm>
            <a:off x="719667" y="2708921"/>
            <a:ext cx="10752931" cy="2880320"/>
          </a:xfrm>
          <a:prstGeom prst="rect">
            <a:avLst/>
          </a:prstGeom>
        </p:spPr>
        <p:txBody>
          <a:bodyPr/>
          <a:lstStyle>
            <a:lvl1pPr>
              <a:defRPr sz="24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Bullet/sub header copy Arial 24pt – reduce font size where appropriate to accommodate more copy as required</a:t>
            </a:r>
          </a:p>
          <a:p>
            <a:pPr lvl="1"/>
            <a:r>
              <a:rPr lang="en-US" dirty="0"/>
              <a:t>Body copy Arial 18pt</a:t>
            </a:r>
          </a:p>
        </p:txBody>
      </p:sp>
      <p:sp>
        <p:nvSpPr>
          <p:cNvPr id="8" name="TextBox 7"/>
          <p:cNvSpPr txBox="1"/>
          <p:nvPr userDrawn="1"/>
        </p:nvSpPr>
        <p:spPr>
          <a:xfrm>
            <a:off x="623392" y="6258218"/>
            <a:ext cx="1632181"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Tree>
    <p:extLst>
      <p:ext uri="{BB962C8B-B14F-4D97-AF65-F5344CB8AC3E}">
        <p14:creationId xmlns:p14="http://schemas.microsoft.com/office/powerpoint/2010/main" val="359961581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rgbClr val="004A9B"/>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CA8B6A-255C-4125-B0ED-74D8E4AE3751}" type="datetime1">
              <a:rPr lang="en-GB" smtClean="0">
                <a:solidFill>
                  <a:prstClr val="black">
                    <a:tint val="75000"/>
                  </a:prstClr>
                </a:solidFill>
              </a:rPr>
              <a:pPr/>
              <a:t>14/02/2022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7746A0F-1471-4374-8111-EDBF174691FB}" type="slidenum">
              <a:rPr lang="en-GB" smtClean="0">
                <a:solidFill>
                  <a:prstClr val="black">
                    <a:tint val="75000"/>
                  </a:prstClr>
                </a:solidFill>
              </a:rPr>
              <a:pPr/>
              <a:t>‹#›</a:t>
            </a:fld>
            <a:endParaRPr lang="en-GB" dirty="0">
              <a:solidFill>
                <a:prstClr val="black">
                  <a:tint val="75000"/>
                </a:prstClr>
              </a:solidFill>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74906"/>
            <a:ext cx="12192000" cy="683097"/>
          </a:xfrm>
          <a:prstGeom prst="rect">
            <a:avLst/>
          </a:prstGeom>
        </p:spPr>
      </p:pic>
    </p:spTree>
    <p:extLst>
      <p:ext uri="{BB962C8B-B14F-4D97-AF65-F5344CB8AC3E}">
        <p14:creationId xmlns:p14="http://schemas.microsoft.com/office/powerpoint/2010/main" val="345437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263475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2pPr>
              <a:defRPr>
                <a:solidFill>
                  <a:srgbClr val="7C7C7C"/>
                </a:solidFill>
              </a:defRPr>
            </a:lvl2pPr>
            <a:lvl3pPr>
              <a:defRPr>
                <a:solidFill>
                  <a:srgbClr val="7C7C7C"/>
                </a:solidFill>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200061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51051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9B"/>
                </a:solidFill>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525963"/>
          </a:xfrm>
        </p:spPr>
        <p:txBody>
          <a:bodyPr/>
          <a:lstStyle>
            <a:lvl1pPr>
              <a:defRPr sz="2800">
                <a:solidFill>
                  <a:srgbClr val="7C7C7C"/>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7C7C7C"/>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4168186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47008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9B"/>
                </a:solidFill>
              </a:defRPr>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4353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6EE8A-1150-4F66-8305-FBD329398EAD}" type="datetimeFigureOut">
              <a:rPr lang="en-GB" smtClean="0"/>
              <a:t>14/02/2022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F010447-274F-4A74-8F43-53EA91DBE5C9}" type="slidenum">
              <a:rPr lang="en-GB" smtClean="0"/>
              <a:t>‹#›</a:t>
            </a:fld>
            <a:endParaRPr lang="en-GB" dirty="0"/>
          </a:p>
        </p:txBody>
      </p:sp>
    </p:spTree>
    <p:extLst>
      <p:ext uri="{BB962C8B-B14F-4D97-AF65-F5344CB8AC3E}">
        <p14:creationId xmlns:p14="http://schemas.microsoft.com/office/powerpoint/2010/main" val="60118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6EE8A-1150-4F66-8305-FBD329398EAD}" type="datetimeFigureOut">
              <a:rPr lang="en-GB" smtClean="0"/>
              <a:t>14/02/2022</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010447-274F-4A74-8F43-53EA91DBE5C9}" type="slidenum">
              <a:rPr lang="en-GB" smtClean="0"/>
              <a:t>‹#›</a:t>
            </a:fld>
            <a:endParaRPr lang="en-GB" dirty="0"/>
          </a:p>
        </p:txBody>
      </p:sp>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6174906"/>
            <a:ext cx="12192000" cy="683097"/>
          </a:xfrm>
          <a:prstGeom prst="rect">
            <a:avLst/>
          </a:prstGeom>
        </p:spPr>
      </p:pic>
    </p:spTree>
    <p:extLst>
      <p:ext uri="{BB962C8B-B14F-4D97-AF65-F5344CB8AC3E}">
        <p14:creationId xmlns:p14="http://schemas.microsoft.com/office/powerpoint/2010/main" val="3467088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25ffc0a9-7d7e-4123-aeb3-067dac6b38a0"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mailto:training@haxbygroup.co.uk"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hee.nhs.uk/our-work/enhancing-generalist-skill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4.xml"/><Relationship Id="rId1" Type="http://schemas.openxmlformats.org/officeDocument/2006/relationships/video" Target="https://www.youtube.com/embed/IAg5owaLUbU?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CE72B-B326-4B33-8250-FE1DDDFCF19A}"/>
              </a:ext>
            </a:extLst>
          </p:cNvPr>
          <p:cNvSpPr>
            <a:spLocks noGrp="1"/>
          </p:cNvSpPr>
          <p:nvPr>
            <p:ph type="title"/>
          </p:nvPr>
        </p:nvSpPr>
        <p:spPr/>
        <p:txBody>
          <a:bodyPr>
            <a:normAutofit fontScale="90000"/>
          </a:bodyPr>
          <a:lstStyle/>
          <a:p>
            <a:pPr algn="l"/>
            <a:br>
              <a:rPr lang="en-GB" b="1" dirty="0">
                <a:solidFill>
                  <a:srgbClr val="0C6DBC"/>
                </a:solidFill>
                <a:latin typeface="Arial" panose="020B0604020202020204" pitchFamily="34" charset="0"/>
                <a:cs typeface="Arial" panose="020B0604020202020204" pitchFamily="34" charset="0"/>
              </a:rPr>
            </a:br>
            <a:br>
              <a:rPr lang="en-GB" b="1" dirty="0">
                <a:solidFill>
                  <a:srgbClr val="0C6DBC"/>
                </a:solidFill>
                <a:latin typeface="Arial" panose="020B0604020202020204" pitchFamily="34" charset="0"/>
                <a:cs typeface="Arial" panose="020B0604020202020204" pitchFamily="34" charset="0"/>
              </a:rPr>
            </a:br>
            <a:endParaRPr lang="en-GB" dirty="0"/>
          </a:p>
        </p:txBody>
      </p:sp>
      <p:sp>
        <p:nvSpPr>
          <p:cNvPr id="4" name="TextBox 3">
            <a:extLst>
              <a:ext uri="{FF2B5EF4-FFF2-40B4-BE49-F238E27FC236}">
                <a16:creationId xmlns:a16="http://schemas.microsoft.com/office/drawing/2014/main" id="{962CDF65-19D6-4AD6-B481-1B2CD9EBF5A5}"/>
              </a:ext>
            </a:extLst>
          </p:cNvPr>
          <p:cNvSpPr txBox="1"/>
          <p:nvPr/>
        </p:nvSpPr>
        <p:spPr>
          <a:xfrm>
            <a:off x="543753" y="2085746"/>
            <a:ext cx="10839450" cy="2939266"/>
          </a:xfrm>
          <a:prstGeom prst="rect">
            <a:avLst/>
          </a:prstGeom>
          <a:noFill/>
        </p:spPr>
        <p:txBody>
          <a:bodyPr wrap="square" lIns="91440" tIns="45720" rIns="91440" bIns="45720" rtlCol="0" anchor="t">
            <a:spAutoFit/>
          </a:bodyPr>
          <a:lstStyle/>
          <a:p>
            <a:pPr algn="ctr"/>
            <a:endParaRPr lang="en-GB" sz="2800" b="1" dirty="0">
              <a:solidFill>
                <a:srgbClr val="0C6DBC"/>
              </a:solidFill>
              <a:latin typeface="Arial" panose="020B0604020202020204" pitchFamily="34" charset="0"/>
              <a:cs typeface="Arial" panose="020B0604020202020204" pitchFamily="34" charset="0"/>
            </a:endParaRPr>
          </a:p>
          <a:p>
            <a:pPr algn="ctr">
              <a:spcBef>
                <a:spcPct val="0"/>
              </a:spcBef>
            </a:pPr>
            <a:r>
              <a:rPr lang="en-GB" sz="4400" dirty="0">
                <a:solidFill>
                  <a:schemeClr val="accent1"/>
                </a:solidFill>
                <a:latin typeface="Calibri" panose="020F0502020204030204" pitchFamily="34" charset="0"/>
                <a:ea typeface="+mj-ea"/>
                <a:cs typeface="+mj-cs"/>
              </a:rPr>
              <a:t>Welcome </a:t>
            </a:r>
          </a:p>
          <a:p>
            <a:pPr algn="ctr">
              <a:spcBef>
                <a:spcPct val="0"/>
              </a:spcBef>
            </a:pPr>
            <a:r>
              <a:rPr lang="en-GB" sz="4400" dirty="0">
                <a:solidFill>
                  <a:schemeClr val="accent1"/>
                </a:solidFill>
                <a:latin typeface="Calibri" panose="020F0502020204030204" pitchFamily="34" charset="0"/>
                <a:ea typeface="+mj-ea"/>
                <a:cs typeface="+mj-cs"/>
              </a:rPr>
              <a:t>Humber, Coast and Vale Fellowship</a:t>
            </a:r>
          </a:p>
          <a:p>
            <a:pPr algn="ctr">
              <a:spcBef>
                <a:spcPct val="0"/>
              </a:spcBef>
            </a:pPr>
            <a:r>
              <a:rPr lang="en-GB" sz="4400" dirty="0">
                <a:solidFill>
                  <a:schemeClr val="accent1"/>
                </a:solidFill>
                <a:latin typeface="Calibri" panose="020F0502020204030204" pitchFamily="34" charset="0"/>
                <a:ea typeface="+mj-ea"/>
                <a:cs typeface="+mj-cs"/>
              </a:rPr>
              <a:t>Webinar</a:t>
            </a:r>
            <a:endParaRPr lang="en-GB" sz="1000"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Monday 14</a:t>
            </a:r>
            <a:r>
              <a:rPr lang="en-GB" b="1" baseline="30000" dirty="0">
                <a:latin typeface="Arial" panose="020B0604020202020204" pitchFamily="34" charset="0"/>
                <a:cs typeface="Arial" panose="020B0604020202020204" pitchFamily="34" charset="0"/>
              </a:rPr>
              <a:t>th</a:t>
            </a:r>
            <a:r>
              <a:rPr lang="en-GB" b="1" dirty="0">
                <a:latin typeface="Arial" panose="020B0604020202020204" pitchFamily="34" charset="0"/>
                <a:cs typeface="Arial" panose="020B0604020202020204" pitchFamily="34" charset="0"/>
              </a:rPr>
              <a:t> February 2022: 12 pm – 1 pm</a:t>
            </a:r>
          </a:p>
          <a:p>
            <a:endParaRPr lang="en-GB" sz="700" dirty="0">
              <a:latin typeface="Arial" panose="020B0604020202020204" pitchFamily="34" charset="0"/>
              <a:cs typeface="Arial" panose="020B0604020202020204" pitchFamily="34" charset="0"/>
            </a:endParaRPr>
          </a:p>
        </p:txBody>
      </p:sp>
      <p:pic>
        <p:nvPicPr>
          <p:cNvPr id="5" name="Picture 2">
            <a:extLst>
              <a:ext uri="{FF2B5EF4-FFF2-40B4-BE49-F238E27FC236}">
                <a16:creationId xmlns:a16="http://schemas.microsoft.com/office/drawing/2014/main" id="{D7F81E57-016F-49B1-BF3F-C5BC21FE0CB5}"/>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69361" y="558884"/>
            <a:ext cx="1170753" cy="8010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1E768E6D-3464-4FF2-8BA5-B9362F25509E}"/>
              </a:ext>
            </a:extLst>
          </p:cNvPr>
          <p:cNvPicPr>
            <a:picLocks noChangeAspect="1"/>
          </p:cNvPicPr>
          <p:nvPr/>
        </p:nvPicPr>
        <p:blipFill>
          <a:blip r:embed="rId4"/>
          <a:stretch>
            <a:fillRect/>
          </a:stretch>
        </p:blipFill>
        <p:spPr>
          <a:xfrm>
            <a:off x="2415049" y="651327"/>
            <a:ext cx="1997765" cy="719452"/>
          </a:xfrm>
          <a:prstGeom prst="rect">
            <a:avLst/>
          </a:prstGeom>
        </p:spPr>
      </p:pic>
      <p:pic>
        <p:nvPicPr>
          <p:cNvPr id="9" name="Picture 8" descr="A picture containing logo&#10;&#10;Description automatically generated">
            <a:extLst>
              <a:ext uri="{FF2B5EF4-FFF2-40B4-BE49-F238E27FC236}">
                <a16:creationId xmlns:a16="http://schemas.microsoft.com/office/drawing/2014/main" id="{477E97D8-54BE-4635-8A0F-38212DCBFD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80722" y="264179"/>
            <a:ext cx="2365513" cy="1444878"/>
          </a:xfrm>
          <a:prstGeom prst="rect">
            <a:avLst/>
          </a:prstGeom>
        </p:spPr>
      </p:pic>
      <p:pic>
        <p:nvPicPr>
          <p:cNvPr id="13" name="Picture 12">
            <a:extLst>
              <a:ext uri="{FF2B5EF4-FFF2-40B4-BE49-F238E27FC236}">
                <a16:creationId xmlns:a16="http://schemas.microsoft.com/office/drawing/2014/main" id="{8622D4C0-7F4F-4479-AC4E-51478398E65D}"/>
              </a:ext>
            </a:extLst>
          </p:cNvPr>
          <p:cNvPicPr>
            <a:picLocks noChangeAspect="1"/>
          </p:cNvPicPr>
          <p:nvPr/>
        </p:nvPicPr>
        <p:blipFill>
          <a:blip r:embed="rId6"/>
          <a:stretch>
            <a:fillRect/>
          </a:stretch>
        </p:blipFill>
        <p:spPr>
          <a:xfrm>
            <a:off x="7553422" y="558884"/>
            <a:ext cx="4224894" cy="969348"/>
          </a:xfrm>
          <a:prstGeom prst="rect">
            <a:avLst/>
          </a:prstGeom>
        </p:spPr>
      </p:pic>
    </p:spTree>
    <p:extLst>
      <p:ext uri="{BB962C8B-B14F-4D97-AF65-F5344CB8AC3E}">
        <p14:creationId xmlns:p14="http://schemas.microsoft.com/office/powerpoint/2010/main" val="408811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4" descr="Image result for thinking"/>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Image result for thinking"/>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Rectangle 5"/>
          <p:cNvSpPr>
            <a:spLocks noChangeArrowheads="1"/>
          </p:cNvSpPr>
          <p:nvPr/>
        </p:nvSpPr>
        <p:spPr bwMode="auto">
          <a:xfrm>
            <a:off x="1524000" y="-48399"/>
            <a:ext cx="21993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r>
              <a:rPr lang="en-GB" altLang="en-US" sz="1200" dirty="0">
                <a:latin typeface="Calibri" pitchFamily="34" charset="0"/>
                <a:ea typeface="Times New Roman" pitchFamily="18" charset="0"/>
                <a:cs typeface="Times New Roman" pitchFamily="18" charset="0"/>
              </a:rPr>
              <a:t> </a:t>
            </a:r>
            <a:endParaRPr lang="en-GB" altLang="en-US" sz="900" dirty="0"/>
          </a:p>
          <a:p>
            <a:pPr eaLnBrk="0" hangingPunct="0"/>
            <a:endParaRPr lang="en-GB" altLang="en-US" dirty="0"/>
          </a:p>
        </p:txBody>
      </p:sp>
      <p:sp>
        <p:nvSpPr>
          <p:cNvPr id="7" name="Content Placeholder 6">
            <a:extLst>
              <a:ext uri="{FF2B5EF4-FFF2-40B4-BE49-F238E27FC236}">
                <a16:creationId xmlns:a16="http://schemas.microsoft.com/office/drawing/2014/main" id="{E697F6AA-44A4-454E-BB00-1123C6F9898D}"/>
              </a:ext>
            </a:extLst>
          </p:cNvPr>
          <p:cNvSpPr>
            <a:spLocks noGrp="1"/>
          </p:cNvSpPr>
          <p:nvPr>
            <p:ph idx="1"/>
          </p:nvPr>
        </p:nvSpPr>
        <p:spPr>
          <a:xfrm>
            <a:off x="2136775" y="1916833"/>
            <a:ext cx="8229600" cy="4525963"/>
          </a:xfrm>
        </p:spPr>
        <p:txBody>
          <a:bodyPr>
            <a:normAutofit/>
          </a:bodyPr>
          <a:lstStyle/>
          <a:p>
            <a:pPr marL="0" indent="0">
              <a:buNone/>
            </a:pPr>
            <a:r>
              <a:rPr lang="en-GB" sz="2400" b="1" dirty="0">
                <a:solidFill>
                  <a:srgbClr val="545454"/>
                </a:solidFill>
                <a:latin typeface="YADLjI9qxTA 0"/>
              </a:rPr>
              <a:t>For Newly Qualified GPs (within 2 Years post-CCT</a:t>
            </a:r>
            <a:r>
              <a:rPr lang="en-GB" sz="2400" dirty="0">
                <a:solidFill>
                  <a:srgbClr val="545454"/>
                </a:solidFill>
                <a:latin typeface="YADLjI9qxTA 0"/>
              </a:rPr>
              <a:t>)</a:t>
            </a:r>
          </a:p>
          <a:p>
            <a:pPr>
              <a:buFont typeface="Arial" panose="020B0604020202020204" pitchFamily="34" charset="0"/>
              <a:buChar char="•"/>
            </a:pPr>
            <a:r>
              <a:rPr lang="en-GB" sz="2400" dirty="0">
                <a:solidFill>
                  <a:srgbClr val="545454"/>
                </a:solidFill>
              </a:rPr>
              <a:t>Supports personal development, continued learning and development of skills</a:t>
            </a:r>
            <a:endParaRPr lang="en-GB" sz="2400" dirty="0"/>
          </a:p>
          <a:p>
            <a:pPr>
              <a:buFont typeface="Arial" panose="020B0604020202020204" pitchFamily="34" charset="0"/>
              <a:buChar char="•"/>
            </a:pPr>
            <a:r>
              <a:rPr lang="en-GB" sz="2400" dirty="0">
                <a:solidFill>
                  <a:srgbClr val="545454"/>
                </a:solidFill>
              </a:rPr>
              <a:t>Enables time embedding into practice</a:t>
            </a:r>
            <a:endParaRPr lang="en-GB" sz="2400" dirty="0"/>
          </a:p>
          <a:p>
            <a:pPr>
              <a:buFont typeface="Arial" panose="020B0604020202020204" pitchFamily="34" charset="0"/>
              <a:buChar char="•"/>
            </a:pPr>
            <a:r>
              <a:rPr lang="en-GB" sz="2400" dirty="0">
                <a:solidFill>
                  <a:srgbClr val="545454"/>
                </a:solidFill>
              </a:rPr>
              <a:t>Promotes job satisfaction and retention</a:t>
            </a:r>
            <a:endParaRPr lang="en-GB" sz="2400" dirty="0"/>
          </a:p>
          <a:p>
            <a:pPr>
              <a:buFont typeface="Arial" panose="020B0604020202020204" pitchFamily="34" charset="0"/>
              <a:buChar char="•"/>
            </a:pPr>
            <a:r>
              <a:rPr lang="en-GB" sz="2400" dirty="0">
                <a:solidFill>
                  <a:srgbClr val="545454"/>
                </a:solidFill>
              </a:rPr>
              <a:t>Practices employ and receive reimbursement for educational &amp; fellowship sessions</a:t>
            </a:r>
            <a:endParaRPr lang="en-GB" sz="2400" dirty="0"/>
          </a:p>
          <a:p>
            <a:pPr>
              <a:buFont typeface="Arial" panose="020B0604020202020204" pitchFamily="34" charset="0"/>
              <a:buChar char="•"/>
            </a:pPr>
            <a:r>
              <a:rPr lang="en-GB" sz="2400" dirty="0">
                <a:solidFill>
                  <a:srgbClr val="545454"/>
                </a:solidFill>
              </a:rPr>
              <a:t>Priority places to the most under-doctored areas</a:t>
            </a:r>
            <a:endParaRPr lang="en-GB" sz="2400" dirty="0"/>
          </a:p>
        </p:txBody>
      </p:sp>
    </p:spTree>
    <p:extLst>
      <p:ext uri="{BB962C8B-B14F-4D97-AF65-F5344CB8AC3E}">
        <p14:creationId xmlns:p14="http://schemas.microsoft.com/office/powerpoint/2010/main" val="22256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8463448-BBF8-45FA-BB2C-763C695C3425}"/>
              </a:ext>
            </a:extLst>
          </p:cNvPr>
          <p:cNvSpPr>
            <a:spLocks noGrp="1"/>
          </p:cNvSpPr>
          <p:nvPr>
            <p:ph idx="1"/>
          </p:nvPr>
        </p:nvSpPr>
        <p:spPr>
          <a:xfrm>
            <a:off x="1981200" y="1902532"/>
            <a:ext cx="8229600" cy="3052936"/>
          </a:xfrm>
        </p:spPr>
        <p:txBody>
          <a:bodyPr/>
          <a:lstStyle/>
          <a:p>
            <a:pPr marL="0" indent="0">
              <a:buNone/>
            </a:pPr>
            <a:r>
              <a:rPr lang="en-GB" sz="2400" b="1" dirty="0">
                <a:solidFill>
                  <a:srgbClr val="545454"/>
                </a:solidFill>
                <a:latin typeface="YADLjI9qxTA 0"/>
              </a:rPr>
              <a:t>Structure - 8 Session per week GP post – within the first 2 years post CCT:</a:t>
            </a:r>
            <a:endParaRPr lang="en-GB" sz="2400" dirty="0">
              <a:solidFill>
                <a:srgbClr val="545454"/>
              </a:solidFill>
              <a:latin typeface="YADLjI9qxTA 0"/>
            </a:endParaRPr>
          </a:p>
          <a:p>
            <a:pPr>
              <a:buFont typeface="Arial" panose="020B0604020202020204" pitchFamily="34" charset="0"/>
              <a:buChar char="•"/>
            </a:pPr>
            <a:r>
              <a:rPr lang="en-GB" sz="2400" dirty="0">
                <a:solidFill>
                  <a:srgbClr val="545454"/>
                </a:solidFill>
              </a:rPr>
              <a:t>5 Clinical Sessions</a:t>
            </a:r>
            <a:endParaRPr lang="en-GB" sz="2400" dirty="0"/>
          </a:p>
          <a:p>
            <a:pPr>
              <a:buFont typeface="Arial" panose="020B0604020202020204" pitchFamily="34" charset="0"/>
              <a:buChar char="•"/>
            </a:pPr>
            <a:r>
              <a:rPr lang="en-GB" sz="2400" dirty="0">
                <a:solidFill>
                  <a:srgbClr val="545454"/>
                </a:solidFill>
              </a:rPr>
              <a:t>1 PDP Session</a:t>
            </a:r>
            <a:endParaRPr lang="en-GB" sz="2400" dirty="0"/>
          </a:p>
          <a:p>
            <a:pPr>
              <a:buFont typeface="Arial" panose="020B0604020202020204" pitchFamily="34" charset="0"/>
              <a:buChar char="•"/>
            </a:pPr>
            <a:r>
              <a:rPr lang="en-GB" sz="2400" dirty="0">
                <a:solidFill>
                  <a:srgbClr val="545454"/>
                </a:solidFill>
              </a:rPr>
              <a:t>1 Catalyst Educational Session</a:t>
            </a:r>
            <a:endParaRPr lang="en-GB" sz="2400" dirty="0"/>
          </a:p>
          <a:p>
            <a:pPr>
              <a:buFont typeface="Arial" panose="020B0604020202020204" pitchFamily="34" charset="0"/>
              <a:buChar char="•"/>
            </a:pPr>
            <a:r>
              <a:rPr lang="en-GB" sz="2400" dirty="0">
                <a:solidFill>
                  <a:srgbClr val="545454"/>
                </a:solidFill>
              </a:rPr>
              <a:t>1 Fellowship Session</a:t>
            </a:r>
            <a:endParaRPr lang="en-GB" sz="2400" dirty="0"/>
          </a:p>
          <a:p>
            <a:pPr marL="0" indent="0">
              <a:buNone/>
            </a:pPr>
            <a:endParaRPr lang="en-GB" dirty="0"/>
          </a:p>
        </p:txBody>
      </p:sp>
      <p:pic>
        <p:nvPicPr>
          <p:cNvPr id="2" name="Picture 1">
            <a:extLst>
              <a:ext uri="{FF2B5EF4-FFF2-40B4-BE49-F238E27FC236}">
                <a16:creationId xmlns:a16="http://schemas.microsoft.com/office/drawing/2014/main" id="{6E0C62D1-E7A5-4069-AA6E-0B54AD2A5723}"/>
              </a:ext>
            </a:extLst>
          </p:cNvPr>
          <p:cNvPicPr>
            <a:picLocks noChangeAspect="1"/>
          </p:cNvPicPr>
          <p:nvPr/>
        </p:nvPicPr>
        <p:blipFill>
          <a:blip r:embed="rId2"/>
          <a:stretch>
            <a:fillRect/>
          </a:stretch>
        </p:blipFill>
        <p:spPr>
          <a:xfrm>
            <a:off x="5774346" y="2683267"/>
            <a:ext cx="4893655" cy="3268232"/>
          </a:xfrm>
          <a:prstGeom prst="rect">
            <a:avLst/>
          </a:prstGeom>
        </p:spPr>
      </p:pic>
    </p:spTree>
    <p:extLst>
      <p:ext uri="{BB962C8B-B14F-4D97-AF65-F5344CB8AC3E}">
        <p14:creationId xmlns:p14="http://schemas.microsoft.com/office/powerpoint/2010/main" val="2872718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154A08DC-ECA9-47FF-8F9E-B49F33618357}"/>
              </a:ext>
            </a:extLst>
          </p:cNvPr>
          <p:cNvSpPr>
            <a:spLocks noGrp="1"/>
          </p:cNvSpPr>
          <p:nvPr>
            <p:ph idx="1"/>
          </p:nvPr>
        </p:nvSpPr>
        <p:spPr>
          <a:xfrm>
            <a:off x="1981200" y="1556792"/>
            <a:ext cx="8229600" cy="3124944"/>
          </a:xfrm>
        </p:spPr>
        <p:txBody>
          <a:bodyPr/>
          <a:lstStyle/>
          <a:p>
            <a:pPr marL="0" indent="0">
              <a:buNone/>
            </a:pPr>
            <a:r>
              <a:rPr lang="en-GB" sz="2400" b="1" dirty="0">
                <a:solidFill>
                  <a:srgbClr val="545454"/>
                </a:solidFill>
                <a:latin typeface="YADLjI9qxTA 0"/>
              </a:rPr>
              <a:t>Practice Funding</a:t>
            </a:r>
            <a:endParaRPr lang="en-GB" sz="2400" dirty="0">
              <a:solidFill>
                <a:srgbClr val="545454"/>
              </a:solidFill>
              <a:latin typeface="YADLjI9qxTA 0"/>
            </a:endParaRPr>
          </a:p>
          <a:p>
            <a:r>
              <a:rPr lang="en-GB" sz="2400" dirty="0">
                <a:solidFill>
                  <a:srgbClr val="545454"/>
                </a:solidFill>
                <a:latin typeface="YADLjI9qxTA 0"/>
              </a:rPr>
              <a:t>Reimbursement for release of time will be provided to the practice, totalling £20,000 per year:</a:t>
            </a:r>
          </a:p>
          <a:p>
            <a:pPr>
              <a:buFont typeface="Arial" panose="020B0604020202020204" pitchFamily="34" charset="0"/>
              <a:buChar char="•"/>
            </a:pPr>
            <a:r>
              <a:rPr lang="en-GB" sz="2400" dirty="0">
                <a:solidFill>
                  <a:srgbClr val="545454"/>
                </a:solidFill>
              </a:rPr>
              <a:t>£10,000 to cover release for 1 session per week Catalyst Educational Sessions</a:t>
            </a:r>
            <a:endParaRPr lang="en-GB" sz="2400" dirty="0"/>
          </a:p>
          <a:p>
            <a:pPr>
              <a:buFont typeface="Arial" panose="020B0604020202020204" pitchFamily="34" charset="0"/>
              <a:buChar char="•"/>
            </a:pPr>
            <a:r>
              <a:rPr lang="en-GB" sz="2400" dirty="0">
                <a:solidFill>
                  <a:srgbClr val="545454"/>
                </a:solidFill>
              </a:rPr>
              <a:t>£10,000 to cover release for 1 session per week Enhanced Fellowship work</a:t>
            </a:r>
            <a:endParaRPr lang="en-GB" sz="2400" dirty="0"/>
          </a:p>
          <a:p>
            <a:endParaRPr lang="en-GB" dirty="0"/>
          </a:p>
        </p:txBody>
      </p:sp>
      <p:pic>
        <p:nvPicPr>
          <p:cNvPr id="3" name="Picture 2">
            <a:extLst>
              <a:ext uri="{FF2B5EF4-FFF2-40B4-BE49-F238E27FC236}">
                <a16:creationId xmlns:a16="http://schemas.microsoft.com/office/drawing/2014/main" id="{7C47B9FA-8ADF-4A9E-8D56-68D74480B9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44098" y="4199940"/>
            <a:ext cx="3303804" cy="2202536"/>
          </a:xfrm>
          <a:prstGeom prst="rect">
            <a:avLst/>
          </a:prstGeom>
        </p:spPr>
      </p:pic>
    </p:spTree>
    <p:extLst>
      <p:ext uri="{BB962C8B-B14F-4D97-AF65-F5344CB8AC3E}">
        <p14:creationId xmlns:p14="http://schemas.microsoft.com/office/powerpoint/2010/main" val="304078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DEF84-B079-4F74-9F2C-9405AECD4E9A}"/>
              </a:ext>
            </a:extLst>
          </p:cNvPr>
          <p:cNvSpPr>
            <a:spLocks noGrp="1"/>
          </p:cNvSpPr>
          <p:nvPr>
            <p:ph type="title"/>
          </p:nvPr>
        </p:nvSpPr>
        <p:spPr/>
        <p:txBody>
          <a:bodyPr>
            <a:normAutofit/>
          </a:bodyPr>
          <a:lstStyle/>
          <a:p>
            <a:r>
              <a:rPr lang="en-GB" dirty="0">
                <a:solidFill>
                  <a:schemeClr val="accent1"/>
                </a:solidFill>
                <a:latin typeface="Calibri" panose="020F0502020204030204" pitchFamily="34" charset="0"/>
              </a:rPr>
              <a:t>NEXT STEPS</a:t>
            </a:r>
          </a:p>
        </p:txBody>
      </p:sp>
      <p:sp>
        <p:nvSpPr>
          <p:cNvPr id="3" name="Content Placeholder 2">
            <a:extLst>
              <a:ext uri="{FF2B5EF4-FFF2-40B4-BE49-F238E27FC236}">
                <a16:creationId xmlns:a16="http://schemas.microsoft.com/office/drawing/2014/main" id="{F94AEDA9-B24E-45C8-9198-678ABE8617EA}"/>
              </a:ext>
            </a:extLst>
          </p:cNvPr>
          <p:cNvSpPr>
            <a:spLocks noGrp="1"/>
          </p:cNvSpPr>
          <p:nvPr>
            <p:ph idx="1"/>
          </p:nvPr>
        </p:nvSpPr>
        <p:spPr/>
        <p:txBody>
          <a:bodyPr vert="horz" lIns="91440" tIns="45720" rIns="91440" bIns="45720" rtlCol="0" anchor="t">
            <a:normAutofit/>
          </a:bodyPr>
          <a:lstStyle/>
          <a:p>
            <a:pPr>
              <a:spcBef>
                <a:spcPct val="0"/>
              </a:spcBef>
            </a:pPr>
            <a:r>
              <a:rPr lang="en-GB" sz="4400" b="1" dirty="0">
                <a:solidFill>
                  <a:schemeClr val="accent1"/>
                </a:solidFill>
                <a:latin typeface="Calibri" panose="020F0502020204030204" pitchFamily="34" charset="0"/>
                <a:ea typeface="+mj-ea"/>
                <a:cs typeface="+mj-cs"/>
              </a:rPr>
              <a:t>Practice</a:t>
            </a:r>
          </a:p>
          <a:p>
            <a:pPr marL="0" indent="0">
              <a:buNone/>
            </a:pPr>
            <a:r>
              <a:rPr lang="en-GB"/>
              <a:t>Email training Hub:</a:t>
            </a:r>
            <a:r>
              <a:rPr lang="en-GB">
                <a:ea typeface="+mn-lt"/>
                <a:cs typeface="+mn-lt"/>
              </a:rPr>
              <a:t> </a:t>
            </a:r>
            <a:r>
              <a:rPr lang="en-GB" dirty="0">
                <a:ea typeface="+mn-lt"/>
                <a:cs typeface="+mn-lt"/>
                <a:hlinkClick r:id="rId2"/>
              </a:rPr>
              <a:t>training@haxbygroup.co.uk</a:t>
            </a:r>
            <a:r>
              <a:rPr lang="en-GB" dirty="0">
                <a:ea typeface="+mn-lt"/>
                <a:cs typeface="+mn-lt"/>
              </a:rPr>
              <a:t> </a:t>
            </a:r>
            <a:r>
              <a:rPr lang="en-GB" dirty="0"/>
              <a:t> link to live advert or job description By </a:t>
            </a:r>
            <a:r>
              <a:rPr lang="en-GB" b="1" dirty="0"/>
              <a:t>25</a:t>
            </a:r>
            <a:r>
              <a:rPr lang="en-GB" b="1" baseline="30000" dirty="0"/>
              <a:t>th</a:t>
            </a:r>
            <a:r>
              <a:rPr lang="en-GB" b="1" dirty="0"/>
              <a:t> of February</a:t>
            </a:r>
            <a:r>
              <a:rPr lang="en-GB" dirty="0"/>
              <a:t>. The training hub will collate and share with Fellows.</a:t>
            </a:r>
          </a:p>
          <a:p>
            <a:pPr>
              <a:spcBef>
                <a:spcPct val="0"/>
              </a:spcBef>
            </a:pPr>
            <a:r>
              <a:rPr lang="en-GB" sz="4400" b="1" dirty="0">
                <a:solidFill>
                  <a:schemeClr val="accent1"/>
                </a:solidFill>
                <a:latin typeface="Calibri" panose="020F0502020204030204" pitchFamily="34" charset="0"/>
                <a:ea typeface="+mj-ea"/>
                <a:cs typeface="+mj-cs"/>
              </a:rPr>
              <a:t>Fellows </a:t>
            </a:r>
          </a:p>
          <a:p>
            <a:pPr marL="0" indent="0">
              <a:buNone/>
            </a:pPr>
            <a:r>
              <a:rPr lang="en-GB" dirty="0"/>
              <a:t>Follow up email will be circulated with registration form and next steps to sign up to the fellowship programme.</a:t>
            </a:r>
          </a:p>
          <a:p>
            <a:endParaRPr lang="en-GB" dirty="0"/>
          </a:p>
          <a:p>
            <a:endParaRPr lang="en-GB" dirty="0"/>
          </a:p>
        </p:txBody>
      </p:sp>
    </p:spTree>
    <p:extLst>
      <p:ext uri="{BB962C8B-B14F-4D97-AF65-F5344CB8AC3E}">
        <p14:creationId xmlns:p14="http://schemas.microsoft.com/office/powerpoint/2010/main" val="261966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B34A1-63DD-4C6E-8DFA-DE236289B8E4}"/>
              </a:ext>
            </a:extLst>
          </p:cNvPr>
          <p:cNvSpPr>
            <a:spLocks noGrp="1"/>
          </p:cNvSpPr>
          <p:nvPr>
            <p:ph type="title"/>
          </p:nvPr>
        </p:nvSpPr>
        <p:spPr>
          <a:xfrm>
            <a:off x="616227" y="269081"/>
            <a:ext cx="10972800" cy="1143000"/>
          </a:xfrm>
        </p:spPr>
        <p:txBody>
          <a:bodyPr>
            <a:normAutofit/>
          </a:bodyPr>
          <a:lstStyle/>
          <a:p>
            <a:r>
              <a:rPr lang="en-GB" dirty="0">
                <a:solidFill>
                  <a:schemeClr val="accent1"/>
                </a:solidFill>
                <a:latin typeface="Calibri" panose="020F0502020204030204" pitchFamily="34" charset="0"/>
              </a:rPr>
              <a:t>House keeping </a:t>
            </a:r>
          </a:p>
        </p:txBody>
      </p:sp>
      <p:sp>
        <p:nvSpPr>
          <p:cNvPr id="4" name="Content Placeholder 2">
            <a:extLst>
              <a:ext uri="{FF2B5EF4-FFF2-40B4-BE49-F238E27FC236}">
                <a16:creationId xmlns:a16="http://schemas.microsoft.com/office/drawing/2014/main" id="{F8061BAF-D29D-47EF-A11A-81381018F3BE}"/>
              </a:ext>
            </a:extLst>
          </p:cNvPr>
          <p:cNvSpPr txBox="1">
            <a:spLocks/>
          </p:cNvSpPr>
          <p:nvPr/>
        </p:nvSpPr>
        <p:spPr>
          <a:xfrm>
            <a:off x="1774483" y="1582485"/>
            <a:ext cx="8656288" cy="482794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If you’re not already on mute, please put yourself on mute. If you have dialled in direct using your mobile, please mute your line. </a:t>
            </a:r>
            <a:endParaRPr kumimoji="0" lang="en-GB"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Unless you are presenting, please turn your video off. Also please be careful not to share your screen with the group as this will override the presentation.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There will be an opportunity for questions towards the end of the session, if you have a question please type it into the chat box. We will monitor the questions and at the end of the presentation will do our best to answer them all or as many as we have time for. Any not answered will be followed up.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a:ea typeface="+mn-ea"/>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ysClr val="windowText" lastClr="000000"/>
                </a:solidFill>
                <a:effectLst/>
                <a:uLnTx/>
                <a:uFillTx/>
                <a:latin typeface="Arial"/>
                <a:ea typeface="+mn-ea"/>
                <a:cs typeface="Arial"/>
              </a:rPr>
              <a:t>If you are having any technical problems we may not be able to help right now but we will be recording this webinar and will make it available online shortly afterwards.</a:t>
            </a:r>
            <a:endParaRPr kumimoji="0" lang="en-GB"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We are recording the webinar and will send slides and links after the event</a:t>
            </a:r>
          </a:p>
        </p:txBody>
      </p:sp>
      <p:pic>
        <p:nvPicPr>
          <p:cNvPr id="5" name="Picture 5" descr="A picture containing text&#10;&#10;Description automatically generated">
            <a:extLst>
              <a:ext uri="{FF2B5EF4-FFF2-40B4-BE49-F238E27FC236}">
                <a16:creationId xmlns:a16="http://schemas.microsoft.com/office/drawing/2014/main" id="{3DB7DAD6-3940-4933-9603-4E4A0F7DC079}"/>
              </a:ext>
            </a:extLst>
          </p:cNvPr>
          <p:cNvPicPr>
            <a:picLocks noChangeAspect="1"/>
          </p:cNvPicPr>
          <p:nvPr/>
        </p:nvPicPr>
        <p:blipFill>
          <a:blip r:embed="rId2"/>
          <a:stretch>
            <a:fillRect/>
          </a:stretch>
        </p:blipFill>
        <p:spPr>
          <a:xfrm>
            <a:off x="875799" y="1586163"/>
            <a:ext cx="895350" cy="838200"/>
          </a:xfrm>
          <a:prstGeom prst="rect">
            <a:avLst/>
          </a:prstGeom>
        </p:spPr>
      </p:pic>
      <p:pic>
        <p:nvPicPr>
          <p:cNvPr id="6" name="Picture 6" descr="Icon&#10;&#10;Description automatically generated">
            <a:extLst>
              <a:ext uri="{FF2B5EF4-FFF2-40B4-BE49-F238E27FC236}">
                <a16:creationId xmlns:a16="http://schemas.microsoft.com/office/drawing/2014/main" id="{A5D4AE02-45B7-42A8-A70E-EFBCA7DD5403}"/>
              </a:ext>
            </a:extLst>
          </p:cNvPr>
          <p:cNvPicPr>
            <a:picLocks noChangeAspect="1"/>
          </p:cNvPicPr>
          <p:nvPr/>
        </p:nvPicPr>
        <p:blipFill>
          <a:blip r:embed="rId3"/>
          <a:stretch>
            <a:fillRect/>
          </a:stretch>
        </p:blipFill>
        <p:spPr>
          <a:xfrm>
            <a:off x="951999" y="3595186"/>
            <a:ext cx="742950" cy="790575"/>
          </a:xfrm>
          <a:prstGeom prst="rect">
            <a:avLst/>
          </a:prstGeom>
        </p:spPr>
      </p:pic>
      <p:pic>
        <p:nvPicPr>
          <p:cNvPr id="7" name="Picture 8" descr="Icon&#10;&#10;Description automatically generated">
            <a:extLst>
              <a:ext uri="{FF2B5EF4-FFF2-40B4-BE49-F238E27FC236}">
                <a16:creationId xmlns:a16="http://schemas.microsoft.com/office/drawing/2014/main" id="{47E9E193-081C-43D7-801A-EEECD0E7FF5E}"/>
              </a:ext>
            </a:extLst>
          </p:cNvPr>
          <p:cNvPicPr>
            <a:picLocks noChangeAspect="1"/>
          </p:cNvPicPr>
          <p:nvPr/>
        </p:nvPicPr>
        <p:blipFill>
          <a:blip r:embed="rId4"/>
          <a:stretch>
            <a:fillRect/>
          </a:stretch>
        </p:blipFill>
        <p:spPr>
          <a:xfrm>
            <a:off x="956261" y="2568992"/>
            <a:ext cx="764508" cy="727410"/>
          </a:xfrm>
          <a:prstGeom prst="rect">
            <a:avLst/>
          </a:prstGeom>
        </p:spPr>
      </p:pic>
      <p:pic>
        <p:nvPicPr>
          <p:cNvPr id="8" name="Picture 7">
            <a:extLst>
              <a:ext uri="{FF2B5EF4-FFF2-40B4-BE49-F238E27FC236}">
                <a16:creationId xmlns:a16="http://schemas.microsoft.com/office/drawing/2014/main" id="{84C244AE-0B1C-435D-BD7F-9F0CCFD95B5C}"/>
              </a:ext>
            </a:extLst>
          </p:cNvPr>
          <p:cNvPicPr>
            <a:picLocks noChangeAspect="1"/>
          </p:cNvPicPr>
          <p:nvPr/>
        </p:nvPicPr>
        <p:blipFill>
          <a:blip r:embed="rId5"/>
          <a:stretch>
            <a:fillRect/>
          </a:stretch>
        </p:blipFill>
        <p:spPr>
          <a:xfrm>
            <a:off x="931321" y="5244640"/>
            <a:ext cx="814387" cy="623887"/>
          </a:xfrm>
          <a:prstGeom prst="rect">
            <a:avLst/>
          </a:prstGeom>
        </p:spPr>
      </p:pic>
      <p:pic>
        <p:nvPicPr>
          <p:cNvPr id="9" name="Picture 8">
            <a:extLst>
              <a:ext uri="{FF2B5EF4-FFF2-40B4-BE49-F238E27FC236}">
                <a16:creationId xmlns:a16="http://schemas.microsoft.com/office/drawing/2014/main" id="{D1BD5FE5-8283-4D29-99E9-02A0EA797A10}"/>
              </a:ext>
            </a:extLst>
          </p:cNvPr>
          <p:cNvPicPr>
            <a:picLocks noChangeAspect="1"/>
          </p:cNvPicPr>
          <p:nvPr/>
        </p:nvPicPr>
        <p:blipFill>
          <a:blip r:embed="rId6"/>
          <a:stretch>
            <a:fillRect/>
          </a:stretch>
        </p:blipFill>
        <p:spPr>
          <a:xfrm>
            <a:off x="951173" y="4385761"/>
            <a:ext cx="743776" cy="701101"/>
          </a:xfrm>
          <a:prstGeom prst="rect">
            <a:avLst/>
          </a:prstGeom>
        </p:spPr>
      </p:pic>
    </p:spTree>
    <p:extLst>
      <p:ext uri="{BB962C8B-B14F-4D97-AF65-F5344CB8AC3E}">
        <p14:creationId xmlns:p14="http://schemas.microsoft.com/office/powerpoint/2010/main" val="3700676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949A6-DF47-4D5D-939D-CB1DAF54EBE3}"/>
              </a:ext>
            </a:extLst>
          </p:cNvPr>
          <p:cNvSpPr>
            <a:spLocks noGrp="1"/>
          </p:cNvSpPr>
          <p:nvPr>
            <p:ph type="title"/>
          </p:nvPr>
        </p:nvSpPr>
        <p:spPr/>
        <p:txBody>
          <a:bodyPr>
            <a:normAutofit/>
          </a:bodyPr>
          <a:lstStyle/>
          <a:p>
            <a:r>
              <a:rPr lang="en-GB" dirty="0">
                <a:solidFill>
                  <a:schemeClr val="accent1"/>
                </a:solidFill>
                <a:effectLst/>
                <a:latin typeface="Calibri" panose="020F0502020204030204" pitchFamily="34" charset="0"/>
                <a:ea typeface="Calibri" panose="020F0502020204030204" pitchFamily="34" charset="0"/>
              </a:rPr>
              <a:t>General Practice Fellowship</a:t>
            </a:r>
            <a:endParaRPr lang="en-GB" sz="8800" dirty="0">
              <a:solidFill>
                <a:schemeClr val="accent1"/>
              </a:solidFill>
            </a:endParaRPr>
          </a:p>
        </p:txBody>
      </p:sp>
      <p:sp>
        <p:nvSpPr>
          <p:cNvPr id="3" name="Content Placeholder 2">
            <a:extLst>
              <a:ext uri="{FF2B5EF4-FFF2-40B4-BE49-F238E27FC236}">
                <a16:creationId xmlns:a16="http://schemas.microsoft.com/office/drawing/2014/main" id="{0D8EA7B9-C112-4588-825A-EE90E1E9CC56}"/>
              </a:ext>
            </a:extLst>
          </p:cNvPr>
          <p:cNvSpPr>
            <a:spLocks noGrp="1"/>
          </p:cNvSpPr>
          <p:nvPr>
            <p:ph idx="1"/>
          </p:nvPr>
        </p:nvSpPr>
        <p:spPr/>
        <p:txBody>
          <a:bodyPr>
            <a:normAutofit fontScale="92500" lnSpcReduction="20000"/>
          </a:bodyPr>
          <a:lstStyle/>
          <a:p>
            <a:pPr fontAlgn="base">
              <a:lnSpc>
                <a:spcPct val="115000"/>
              </a:lnSpc>
            </a:pPr>
            <a:r>
              <a:rPr lang="en-GB" sz="1900" b="0" dirty="0">
                <a:solidFill>
                  <a:srgbClr val="000000"/>
                </a:solidFill>
                <a:effectLst/>
                <a:latin typeface="+mj-lt"/>
                <a:ea typeface="Times New Roman" panose="02020603050405020304" pitchFamily="18" charset="0"/>
              </a:rPr>
              <a:t>All ICS areas now have to offer a </a:t>
            </a:r>
            <a:r>
              <a:rPr lang="en-GB" sz="1900" dirty="0">
                <a:solidFill>
                  <a:srgbClr val="000000"/>
                </a:solidFill>
                <a:effectLst/>
                <a:latin typeface="+mj-lt"/>
                <a:ea typeface="Times New Roman" panose="02020603050405020304" pitchFamily="18" charset="0"/>
              </a:rPr>
              <a:t>General Practice Fellowship. This is a two-year programme of support, available to </a:t>
            </a:r>
            <a:r>
              <a:rPr lang="en-GB" sz="1900" b="0" dirty="0">
                <a:solidFill>
                  <a:srgbClr val="000000"/>
                </a:solidFill>
                <a:effectLst/>
                <a:latin typeface="+mj-lt"/>
                <a:ea typeface="Times New Roman" panose="02020603050405020304" pitchFamily="18" charset="0"/>
              </a:rPr>
              <a:t>all</a:t>
            </a:r>
            <a:r>
              <a:rPr lang="en-GB" sz="1900" dirty="0">
                <a:solidFill>
                  <a:srgbClr val="000000"/>
                </a:solidFill>
                <a:effectLst/>
                <a:latin typeface="+mj-lt"/>
                <a:ea typeface="Times New Roman" panose="02020603050405020304" pitchFamily="18" charset="0"/>
              </a:rPr>
              <a:t> newly-qualified GPs and nurses working substantively in general practice, with an explicit focus on working within and across a Primary Care Network.</a:t>
            </a:r>
          </a:p>
          <a:p>
            <a:pPr fontAlgn="base">
              <a:lnSpc>
                <a:spcPct val="115000"/>
              </a:lnSpc>
            </a:pPr>
            <a:r>
              <a:rPr lang="en-GB" sz="1900" dirty="0">
                <a:solidFill>
                  <a:srgbClr val="000000"/>
                </a:solidFill>
                <a:effectLst/>
                <a:latin typeface="+mj-lt"/>
                <a:ea typeface="Times New Roman" panose="02020603050405020304" pitchFamily="18" charset="0"/>
              </a:rPr>
              <a:t>The programme offers support with PCN portfolio working and learning and development post-registration, supporting nurses and GPs to take up substantive roles, understand the context they are working in and become embedded in the PCN, as well as increase and maintain high levels of participation in the primary care workforce.</a:t>
            </a:r>
            <a:endParaRPr lang="en-GB" sz="1900" dirty="0">
              <a:effectLst/>
              <a:latin typeface="+mj-lt"/>
              <a:ea typeface="Times New Roman" panose="02020603050405020304" pitchFamily="18" charset="0"/>
            </a:endParaRPr>
          </a:p>
          <a:p>
            <a:pPr marL="400050" indent="-285750" fontAlgn="base">
              <a:lnSpc>
                <a:spcPct val="115000"/>
              </a:lnSpc>
              <a:spcAft>
                <a:spcPts val="1125"/>
              </a:spcAft>
            </a:pPr>
            <a:r>
              <a:rPr lang="en-GB" sz="1900" dirty="0">
                <a:solidFill>
                  <a:srgbClr val="000000"/>
                </a:solidFill>
                <a:effectLst/>
                <a:latin typeface="+mj-lt"/>
                <a:ea typeface="Times New Roman" panose="02020603050405020304" pitchFamily="18" charset="0"/>
              </a:rPr>
              <a:t>Participants receive funded mentorship and funded CPD opportunities of one session per week (pro rata), and rotational placements within or across PCNs to develop experience and support transition into the workforce.</a:t>
            </a:r>
          </a:p>
          <a:p>
            <a:pPr marL="400050" indent="-285750" fontAlgn="base">
              <a:lnSpc>
                <a:spcPct val="115000"/>
              </a:lnSpc>
              <a:spcAft>
                <a:spcPts val="1125"/>
              </a:spcAft>
            </a:pPr>
            <a:r>
              <a:rPr lang="en-GB" sz="1900" dirty="0">
                <a:solidFill>
                  <a:srgbClr val="000000"/>
                </a:solidFill>
                <a:effectLst/>
                <a:latin typeface="+mj-lt"/>
                <a:ea typeface="Times New Roman" panose="02020603050405020304" pitchFamily="18" charset="0"/>
              </a:rPr>
              <a:t>3 main themes:</a:t>
            </a:r>
          </a:p>
          <a:p>
            <a:pPr marL="800100" lvl="1" fontAlgn="base">
              <a:lnSpc>
                <a:spcPct val="115000"/>
              </a:lnSpc>
              <a:spcAft>
                <a:spcPts val="1125"/>
              </a:spcAft>
            </a:pPr>
            <a:r>
              <a:rPr lang="en-GB" sz="1900" dirty="0">
                <a:solidFill>
                  <a:srgbClr val="000000"/>
                </a:solidFill>
                <a:effectLst/>
                <a:latin typeface="+mj-lt"/>
                <a:ea typeface="Times New Roman" panose="02020603050405020304" pitchFamily="18" charset="0"/>
              </a:rPr>
              <a:t> Support and networking</a:t>
            </a:r>
          </a:p>
          <a:p>
            <a:pPr marL="800100" lvl="1" fontAlgn="base">
              <a:lnSpc>
                <a:spcPct val="115000"/>
              </a:lnSpc>
              <a:spcAft>
                <a:spcPts val="1125"/>
              </a:spcAft>
            </a:pPr>
            <a:r>
              <a:rPr lang="en-GB" sz="1900" dirty="0">
                <a:solidFill>
                  <a:srgbClr val="000000"/>
                </a:solidFill>
                <a:effectLst/>
                <a:latin typeface="+mj-lt"/>
                <a:ea typeface="Times New Roman" panose="02020603050405020304" pitchFamily="18" charset="0"/>
              </a:rPr>
              <a:t> Learning and development</a:t>
            </a:r>
          </a:p>
          <a:p>
            <a:pPr marL="800100" lvl="1" fontAlgn="base">
              <a:lnSpc>
                <a:spcPct val="115000"/>
              </a:lnSpc>
              <a:spcAft>
                <a:spcPts val="1125"/>
              </a:spcAft>
            </a:pPr>
            <a:r>
              <a:rPr lang="en-GB" sz="1900" dirty="0">
                <a:solidFill>
                  <a:srgbClr val="000000"/>
                </a:solidFill>
                <a:effectLst/>
                <a:latin typeface="+mj-lt"/>
                <a:ea typeface="Times New Roman" panose="02020603050405020304" pitchFamily="18" charset="0"/>
              </a:rPr>
              <a:t> Portfolio working.</a:t>
            </a:r>
          </a:p>
          <a:p>
            <a:pPr marL="400050" indent="-285750" fontAlgn="base">
              <a:lnSpc>
                <a:spcPct val="115000"/>
              </a:lnSpc>
              <a:spcAft>
                <a:spcPts val="1125"/>
              </a:spcAft>
            </a:pPr>
            <a:endParaRPr lang="en-GB" sz="1800" dirty="0">
              <a:solidFill>
                <a:srgbClr val="000000"/>
              </a:solidFill>
              <a:effectLst/>
              <a:latin typeface="Calibri" panose="020F0502020204030204" pitchFamily="34" charset="0"/>
              <a:ea typeface="Times New Roman" panose="02020603050405020304" pitchFamily="18" charset="0"/>
            </a:endParaRPr>
          </a:p>
          <a:p>
            <a:pPr marL="400050" indent="-285750" fontAlgn="base">
              <a:lnSpc>
                <a:spcPct val="115000"/>
              </a:lnSpc>
              <a:spcAft>
                <a:spcPts val="1125"/>
              </a:spcAft>
            </a:pPr>
            <a:endParaRPr lang="en-GB"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0363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D8BC-0252-42DF-9817-7120223CF341}"/>
              </a:ext>
            </a:extLst>
          </p:cNvPr>
          <p:cNvSpPr>
            <a:spLocks noGrp="1"/>
          </p:cNvSpPr>
          <p:nvPr>
            <p:ph type="title"/>
          </p:nvPr>
        </p:nvSpPr>
        <p:spPr/>
        <p:txBody>
          <a:bodyPr>
            <a:normAutofit fontScale="90000"/>
          </a:bodyPr>
          <a:lstStyle/>
          <a:p>
            <a:br>
              <a:rPr lang="en-GB" sz="4900" dirty="0">
                <a:solidFill>
                  <a:schemeClr val="accent1"/>
                </a:solidFill>
                <a:latin typeface="Calibri" panose="020F0502020204030204" pitchFamily="34" charset="0"/>
              </a:rPr>
            </a:br>
            <a:r>
              <a:rPr lang="en-GB" sz="4900" dirty="0">
                <a:solidFill>
                  <a:schemeClr val="accent1"/>
                </a:solidFill>
                <a:latin typeface="Calibri" panose="020F0502020204030204" pitchFamily="34" charset="0"/>
              </a:rPr>
              <a:t>The HCV Single Offer (for all fellows).</a:t>
            </a:r>
            <a:br>
              <a:rPr lang="en-GB" sz="4400" b="0" i="0" dirty="0">
                <a:solidFill>
                  <a:srgbClr val="00B0F0"/>
                </a:solidFill>
                <a:effectLst/>
              </a:rPr>
            </a:br>
            <a:endParaRPr lang="en-GB" dirty="0">
              <a:solidFill>
                <a:srgbClr val="00B0F0"/>
              </a:solidFill>
            </a:endParaRPr>
          </a:p>
        </p:txBody>
      </p:sp>
      <p:sp>
        <p:nvSpPr>
          <p:cNvPr id="3" name="Content Placeholder 2">
            <a:extLst>
              <a:ext uri="{FF2B5EF4-FFF2-40B4-BE49-F238E27FC236}">
                <a16:creationId xmlns:a16="http://schemas.microsoft.com/office/drawing/2014/main" id="{29105E52-0578-460D-9442-ACEF30E00E76}"/>
              </a:ext>
            </a:extLst>
          </p:cNvPr>
          <p:cNvSpPr>
            <a:spLocks noGrp="1"/>
          </p:cNvSpPr>
          <p:nvPr>
            <p:ph idx="1"/>
          </p:nvPr>
        </p:nvSpPr>
        <p:spPr/>
        <p:txBody>
          <a:bodyPr>
            <a:normAutofit fontScale="77500" lnSpcReduction="20000"/>
          </a:bodyPr>
          <a:lstStyle/>
          <a:p>
            <a:r>
              <a:rPr lang="en-GB" sz="3200" b="0" i="0" dirty="0">
                <a:solidFill>
                  <a:srgbClr val="000000"/>
                </a:solidFill>
                <a:effectLst/>
                <a:latin typeface="+mj-lt"/>
              </a:rPr>
              <a:t>Funding criteria:</a:t>
            </a:r>
          </a:p>
          <a:p>
            <a:pPr marL="400050" lvl="1" indent="0">
              <a:buNone/>
            </a:pPr>
            <a:r>
              <a:rPr lang="en-GB" b="0" i="0" dirty="0">
                <a:solidFill>
                  <a:srgbClr val="000000"/>
                </a:solidFill>
                <a:effectLst/>
                <a:latin typeface="+mj-lt"/>
              </a:rPr>
              <a:t>· GPs and GPNs within 12m of qualifying.</a:t>
            </a:r>
          </a:p>
          <a:p>
            <a:pPr marL="400050" lvl="1" indent="0">
              <a:buNone/>
            </a:pPr>
            <a:r>
              <a:rPr lang="en-GB" b="0" i="0" dirty="0">
                <a:solidFill>
                  <a:srgbClr val="000000"/>
                </a:solidFill>
                <a:effectLst/>
                <a:latin typeface="+mj-lt"/>
              </a:rPr>
              <a:t>· GPs and GPNs working substantively in general practice.</a:t>
            </a:r>
          </a:p>
          <a:p>
            <a:pPr marL="400050" lvl="1" indent="0">
              <a:buNone/>
            </a:pPr>
            <a:r>
              <a:rPr lang="en-GB" b="0" i="0" dirty="0">
                <a:solidFill>
                  <a:srgbClr val="000000"/>
                </a:solidFill>
                <a:effectLst/>
                <a:latin typeface="+mj-lt"/>
              </a:rPr>
              <a:t>· Open to those who work LTFT (funding calculated on a pro-rata basis).</a:t>
            </a:r>
          </a:p>
          <a:p>
            <a:pPr marL="400050" lvl="1" indent="0">
              <a:buNone/>
            </a:pPr>
            <a:r>
              <a:rPr lang="en-GB" b="0" i="0" dirty="0">
                <a:solidFill>
                  <a:srgbClr val="000000"/>
                </a:solidFill>
                <a:effectLst/>
                <a:latin typeface="+mj-lt"/>
              </a:rPr>
              <a:t>· </a:t>
            </a:r>
            <a:r>
              <a:rPr lang="en-GB" i="0" dirty="0">
                <a:solidFill>
                  <a:srgbClr val="000000"/>
                </a:solidFill>
                <a:effectLst/>
                <a:latin typeface="+mj-lt"/>
              </a:rPr>
              <a:t>Funding covers:</a:t>
            </a:r>
          </a:p>
          <a:p>
            <a:pPr lvl="1"/>
            <a:r>
              <a:rPr lang="en-GB" dirty="0">
                <a:solidFill>
                  <a:srgbClr val="000000"/>
                </a:solidFill>
                <a:latin typeface="+mj-lt"/>
              </a:rPr>
              <a:t>R</a:t>
            </a:r>
            <a:r>
              <a:rPr lang="en-GB" b="0" i="0" dirty="0">
                <a:solidFill>
                  <a:srgbClr val="000000"/>
                </a:solidFill>
                <a:effectLst/>
                <a:latin typeface="+mj-lt"/>
              </a:rPr>
              <a:t>eimbursement of up to one session per week plus on-costs to the employer (pro rata) - £7,200 (we have </a:t>
            </a:r>
            <a:r>
              <a:rPr lang="en-GB" dirty="0">
                <a:solidFill>
                  <a:srgbClr val="000000"/>
                </a:solidFill>
                <a:latin typeface="+mj-lt"/>
              </a:rPr>
              <a:t>u</a:t>
            </a:r>
            <a:r>
              <a:rPr lang="en-GB" b="0" i="0" dirty="0">
                <a:solidFill>
                  <a:srgbClr val="000000"/>
                </a:solidFill>
                <a:effectLst/>
                <a:latin typeface="+mj-lt"/>
              </a:rPr>
              <a:t>pped this to £10,000 per GP fellow, £3,800 per GPN</a:t>
            </a:r>
            <a:endParaRPr lang="en-GB" dirty="0">
              <a:solidFill>
                <a:srgbClr val="000000"/>
              </a:solidFill>
              <a:latin typeface="+mj-lt"/>
            </a:endParaRPr>
          </a:p>
          <a:p>
            <a:pPr lvl="1"/>
            <a:r>
              <a:rPr lang="en-GB" b="0" i="0" dirty="0">
                <a:solidFill>
                  <a:srgbClr val="000000"/>
                </a:solidFill>
                <a:effectLst/>
                <a:latin typeface="+mj-lt"/>
              </a:rPr>
              <a:t>provision of learning - £3,000 per fellow</a:t>
            </a:r>
            <a:endParaRPr lang="en-GB" dirty="0">
              <a:solidFill>
                <a:srgbClr val="000000"/>
              </a:solidFill>
              <a:latin typeface="+mj-lt"/>
            </a:endParaRPr>
          </a:p>
          <a:p>
            <a:pPr lvl="1"/>
            <a:r>
              <a:rPr lang="en-GB" b="0" i="0" dirty="0">
                <a:solidFill>
                  <a:srgbClr val="000000"/>
                </a:solidFill>
                <a:effectLst/>
                <a:latin typeface="+mj-lt"/>
              </a:rPr>
              <a:t>smaller amount for programme delivery and oversight</a:t>
            </a:r>
          </a:p>
          <a:p>
            <a:pPr lvl="1"/>
            <a:r>
              <a:rPr lang="en-GB" b="0" i="0" dirty="0">
                <a:solidFill>
                  <a:srgbClr val="000000"/>
                </a:solidFill>
                <a:effectLst/>
                <a:latin typeface="+mj-lt"/>
              </a:rPr>
              <a:t>a separate supporting mentors scheme is available to cover the costs of fellow mentorship.</a:t>
            </a:r>
          </a:p>
          <a:p>
            <a:pPr marL="0" indent="0" algn="l">
              <a:buNone/>
            </a:pPr>
            <a:r>
              <a:rPr lang="en-GB" sz="2800" b="0" i="0" dirty="0">
                <a:solidFill>
                  <a:srgbClr val="000000"/>
                </a:solidFill>
                <a:effectLst/>
                <a:latin typeface="+mj-lt"/>
              </a:rPr>
              <a:t>For those applications that fell outside of national funding criteria we previously identified SDF to support their attendance (with their CCGs support).</a:t>
            </a:r>
          </a:p>
          <a:p>
            <a:endParaRPr lang="en-GB" dirty="0"/>
          </a:p>
        </p:txBody>
      </p:sp>
    </p:spTree>
    <p:extLst>
      <p:ext uri="{BB962C8B-B14F-4D97-AF65-F5344CB8AC3E}">
        <p14:creationId xmlns:p14="http://schemas.microsoft.com/office/powerpoint/2010/main" val="175627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128AB-2C45-4CFF-AC65-0DA4BE32DC7C}"/>
              </a:ext>
            </a:extLst>
          </p:cNvPr>
          <p:cNvSpPr>
            <a:spLocks noGrp="1"/>
          </p:cNvSpPr>
          <p:nvPr>
            <p:ph type="title"/>
          </p:nvPr>
        </p:nvSpPr>
        <p:spPr/>
        <p:txBody>
          <a:bodyPr>
            <a:normAutofit/>
          </a:bodyPr>
          <a:lstStyle/>
          <a:p>
            <a:r>
              <a:rPr lang="en-GB" dirty="0">
                <a:solidFill>
                  <a:schemeClr val="accent1"/>
                </a:solidFill>
                <a:latin typeface="Calibri" panose="020F0502020204030204" pitchFamily="34" charset="0"/>
              </a:rPr>
              <a:t>The Schemes</a:t>
            </a:r>
          </a:p>
        </p:txBody>
      </p:sp>
      <p:sp>
        <p:nvSpPr>
          <p:cNvPr id="3" name="Content Placeholder 2">
            <a:extLst>
              <a:ext uri="{FF2B5EF4-FFF2-40B4-BE49-F238E27FC236}">
                <a16:creationId xmlns:a16="http://schemas.microsoft.com/office/drawing/2014/main" id="{DA2049E8-B1EE-4128-80AE-BEFB49F474CC}"/>
              </a:ext>
            </a:extLst>
          </p:cNvPr>
          <p:cNvSpPr>
            <a:spLocks noGrp="1"/>
          </p:cNvSpPr>
          <p:nvPr>
            <p:ph idx="1"/>
          </p:nvPr>
        </p:nvSpPr>
        <p:spPr/>
        <p:txBody>
          <a:bodyPr>
            <a:normAutofit fontScale="62500" lnSpcReduction="20000"/>
          </a:bodyPr>
          <a:lstStyle/>
          <a:p>
            <a:pPr marL="0" indent="0" algn="l">
              <a:buNone/>
            </a:pPr>
            <a:r>
              <a:rPr lang="en-GB" b="1" i="0" dirty="0">
                <a:solidFill>
                  <a:srgbClr val="C00000"/>
                </a:solidFill>
                <a:effectLst/>
                <a:latin typeface="+mj-lt"/>
              </a:rPr>
              <a:t>Catalyst</a:t>
            </a:r>
            <a:r>
              <a:rPr lang="en-GB" dirty="0">
                <a:solidFill>
                  <a:srgbClr val="000000"/>
                </a:solidFill>
                <a:latin typeface="+mj-lt"/>
              </a:rPr>
              <a:t>.  </a:t>
            </a:r>
            <a:r>
              <a:rPr lang="en-GB" b="0" i="0" dirty="0">
                <a:solidFill>
                  <a:srgbClr val="000000"/>
                </a:solidFill>
                <a:effectLst/>
                <a:latin typeface="+mj-lt"/>
              </a:rPr>
              <a:t>Academy of Primary Care, HYMS + Mentorship Programme run by </a:t>
            </a:r>
            <a:r>
              <a:rPr lang="en-GB" b="0" i="0" dirty="0" err="1">
                <a:solidFill>
                  <a:srgbClr val="000000"/>
                </a:solidFill>
                <a:effectLst/>
                <a:latin typeface="+mj-lt"/>
              </a:rPr>
              <a:t>GPMplus</a:t>
            </a:r>
            <a:r>
              <a:rPr lang="en-GB" dirty="0">
                <a:solidFill>
                  <a:srgbClr val="000000"/>
                </a:solidFill>
                <a:latin typeface="+mj-lt"/>
              </a:rPr>
              <a:t>.    </a:t>
            </a:r>
          </a:p>
          <a:p>
            <a:pPr marL="0" indent="0" algn="l">
              <a:buNone/>
            </a:pPr>
            <a:r>
              <a:rPr lang="en-GB" b="0" i="0" dirty="0">
                <a:solidFill>
                  <a:srgbClr val="000000"/>
                </a:solidFill>
                <a:effectLst/>
                <a:latin typeface="+mj-lt"/>
              </a:rPr>
              <a:t>All HCV GPs &lt;12m post qualification (SDF funding sought for those slightly over 12 months).</a:t>
            </a:r>
          </a:p>
          <a:p>
            <a:pPr marL="0" indent="0">
              <a:buSzPct val="81000"/>
              <a:buNone/>
            </a:pPr>
            <a:r>
              <a:rPr lang="en-GB" b="0" i="0" dirty="0">
                <a:solidFill>
                  <a:srgbClr val="000000"/>
                </a:solidFill>
                <a:effectLst/>
                <a:latin typeface="+mj-lt"/>
              </a:rPr>
              <a:t>1 year programme · Pilot – now running into second year – </a:t>
            </a:r>
            <a:r>
              <a:rPr lang="en-GB" b="1" i="0" dirty="0">
                <a:solidFill>
                  <a:srgbClr val="000000"/>
                </a:solidFill>
                <a:effectLst/>
                <a:latin typeface="+mj-lt"/>
              </a:rPr>
              <a:t>Core offer </a:t>
            </a:r>
          </a:p>
          <a:p>
            <a:pPr marL="0" indent="0" algn="l">
              <a:buNone/>
            </a:pPr>
            <a:endParaRPr lang="en-GB" b="0" i="0" dirty="0">
              <a:solidFill>
                <a:srgbClr val="000000"/>
              </a:solidFill>
              <a:effectLst/>
              <a:latin typeface="+mj-lt"/>
            </a:endParaRPr>
          </a:p>
          <a:p>
            <a:pPr marL="0" indent="0" algn="l">
              <a:buNone/>
            </a:pPr>
            <a:r>
              <a:rPr lang="en-GB" b="1" i="0" dirty="0">
                <a:solidFill>
                  <a:srgbClr val="92D050"/>
                </a:solidFill>
                <a:effectLst/>
                <a:latin typeface="+mj-lt"/>
              </a:rPr>
              <a:t>Phoenix</a:t>
            </a:r>
            <a:r>
              <a:rPr lang="en-GB" b="0" i="0" dirty="0">
                <a:solidFill>
                  <a:srgbClr val="000000"/>
                </a:solidFill>
                <a:effectLst/>
                <a:latin typeface="+mj-lt"/>
              </a:rPr>
              <a:t> – Mid Career Fellowship Scheme.   Dr Satpal Singh </a:t>
            </a:r>
            <a:r>
              <a:rPr lang="en-GB" b="0" i="0" dirty="0" err="1">
                <a:solidFill>
                  <a:srgbClr val="000000"/>
                </a:solidFill>
                <a:effectLst/>
                <a:latin typeface="+mj-lt"/>
              </a:rPr>
              <a:t>Shekhawat</a:t>
            </a:r>
            <a:r>
              <a:rPr lang="en-GB" b="0" i="0" dirty="0">
                <a:solidFill>
                  <a:srgbClr val="000000"/>
                </a:solidFill>
                <a:effectLst/>
                <a:latin typeface="+mj-lt"/>
              </a:rPr>
              <a:t> and Dr Chris Hall.  </a:t>
            </a:r>
          </a:p>
          <a:p>
            <a:pPr marL="0" indent="0" algn="l">
              <a:buNone/>
            </a:pPr>
            <a:r>
              <a:rPr lang="en-GB" b="0" i="0" dirty="0">
                <a:solidFill>
                  <a:srgbClr val="000000"/>
                </a:solidFill>
                <a:effectLst/>
                <a:latin typeface="+mj-lt"/>
              </a:rPr>
              <a:t>GPs 5-10yrs post qualification.  Currently Humber CCG GPs only.</a:t>
            </a:r>
            <a:r>
              <a:rPr lang="en-GB" dirty="0">
                <a:solidFill>
                  <a:srgbClr val="000000"/>
                </a:solidFill>
                <a:latin typeface="+mj-lt"/>
              </a:rPr>
              <a:t>  </a:t>
            </a:r>
            <a:r>
              <a:rPr lang="en-GB" b="0" i="0" dirty="0">
                <a:solidFill>
                  <a:srgbClr val="000000"/>
                </a:solidFill>
                <a:effectLst/>
                <a:latin typeface="+mj-lt"/>
              </a:rPr>
              <a:t>· 1 year programme. </a:t>
            </a:r>
          </a:p>
          <a:p>
            <a:pPr marL="0" indent="0" algn="l">
              <a:buNone/>
            </a:pPr>
            <a:r>
              <a:rPr lang="en-GB" b="0" i="0" dirty="0">
                <a:solidFill>
                  <a:srgbClr val="000000"/>
                </a:solidFill>
                <a:effectLst/>
                <a:latin typeface="+mj-lt"/>
              </a:rPr>
              <a:t>Bespoke curriculum for each participant.   </a:t>
            </a:r>
          </a:p>
          <a:p>
            <a:pPr marL="0" indent="0" algn="l">
              <a:buNone/>
            </a:pPr>
            <a:r>
              <a:rPr lang="en-GB" b="0" i="0" dirty="0">
                <a:solidFill>
                  <a:srgbClr val="000000"/>
                </a:solidFill>
                <a:effectLst/>
                <a:latin typeface="+mj-lt"/>
              </a:rPr>
              <a:t>Induction by City Health Partnership and Hull Acute Teaching Hospital Trust.   </a:t>
            </a:r>
          </a:p>
          <a:p>
            <a:pPr marL="0" indent="0" algn="l">
              <a:buNone/>
            </a:pPr>
            <a:r>
              <a:rPr lang="en-GB" b="0" i="0" dirty="0">
                <a:solidFill>
                  <a:srgbClr val="000000"/>
                </a:solidFill>
                <a:effectLst/>
                <a:latin typeface="+mj-lt"/>
              </a:rPr>
              <a:t>Peer support, mentorship, CPD with a focus on PCN portfolio projects (currently dermatology, diabetes and weight management, women’s health, elderly medicine and frailty).</a:t>
            </a:r>
          </a:p>
          <a:p>
            <a:pPr marL="0" indent="0" algn="l">
              <a:buNone/>
            </a:pPr>
            <a:endParaRPr lang="en-GB" b="0" i="0" dirty="0">
              <a:solidFill>
                <a:srgbClr val="000000"/>
              </a:solidFill>
              <a:effectLst/>
              <a:latin typeface="+mj-lt"/>
            </a:endParaRPr>
          </a:p>
          <a:p>
            <a:pPr marL="0" indent="0" algn="l">
              <a:buNone/>
            </a:pPr>
            <a:r>
              <a:rPr lang="en-GB" b="1" i="0" dirty="0">
                <a:solidFill>
                  <a:srgbClr val="00B0F0"/>
                </a:solidFill>
                <a:effectLst/>
                <a:latin typeface="+mj-lt"/>
              </a:rPr>
              <a:t>Humber, Coast and Vale GP </a:t>
            </a:r>
            <a:r>
              <a:rPr lang="en-GB" b="1" dirty="0">
                <a:solidFill>
                  <a:srgbClr val="00B0F0"/>
                </a:solidFill>
                <a:latin typeface="+mj-lt"/>
              </a:rPr>
              <a:t>Enhanced/Deep End Fellowship. </a:t>
            </a:r>
            <a:r>
              <a:rPr lang="en-GB" b="1" i="0" dirty="0">
                <a:solidFill>
                  <a:srgbClr val="00B0F0"/>
                </a:solidFill>
                <a:effectLst/>
                <a:latin typeface="+mj-lt"/>
              </a:rPr>
              <a:t> </a:t>
            </a:r>
            <a:r>
              <a:rPr lang="en-GB" b="0" i="0" dirty="0">
                <a:solidFill>
                  <a:srgbClr val="000000"/>
                </a:solidFill>
                <a:effectLst/>
                <a:latin typeface="+mj-lt"/>
              </a:rPr>
              <a:t>Training GPs &lt;2yrs post qualification.</a:t>
            </a:r>
          </a:p>
          <a:p>
            <a:pPr marL="0" indent="0" algn="l">
              <a:buNone/>
            </a:pPr>
            <a:r>
              <a:rPr lang="en-GB" b="0" i="0" dirty="0">
                <a:solidFill>
                  <a:srgbClr val="000000"/>
                </a:solidFill>
                <a:effectLst/>
                <a:latin typeface="+mj-lt"/>
              </a:rPr>
              <a:t>2 year programme - supported induction to life as a GP. · Year 1- 4 clinical sessions, 2 CPD, 2 Fellowship.</a:t>
            </a:r>
          </a:p>
          <a:p>
            <a:pPr marL="0" indent="0" algn="l">
              <a:buNone/>
            </a:pPr>
            <a:r>
              <a:rPr lang="en-GB" dirty="0">
                <a:solidFill>
                  <a:srgbClr val="000000"/>
                </a:solidFill>
                <a:latin typeface="+mj-lt"/>
              </a:rPr>
              <a:t>Initially targeting hard to recruit areas.  Delivered via the Primary Care Workforce Training Hub Commissioned by HCV ICS.</a:t>
            </a:r>
          </a:p>
          <a:p>
            <a:pPr marL="0" indent="0" algn="l">
              <a:buNone/>
            </a:pPr>
            <a:endParaRPr lang="en-GB" b="0" i="0" dirty="0">
              <a:solidFill>
                <a:srgbClr val="000000"/>
              </a:solidFill>
              <a:effectLst/>
              <a:latin typeface="+mj-lt"/>
            </a:endParaRPr>
          </a:p>
          <a:p>
            <a:endParaRPr lang="en-GB" dirty="0"/>
          </a:p>
        </p:txBody>
      </p:sp>
    </p:spTree>
    <p:extLst>
      <p:ext uri="{BB962C8B-B14F-4D97-AF65-F5344CB8AC3E}">
        <p14:creationId xmlns:p14="http://schemas.microsoft.com/office/powerpoint/2010/main" val="429211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82D9C-EED5-4E03-BEB5-E11DBF0D10A6}"/>
              </a:ext>
            </a:extLst>
          </p:cNvPr>
          <p:cNvSpPr>
            <a:spLocks noGrp="1"/>
          </p:cNvSpPr>
          <p:nvPr>
            <p:ph type="title"/>
          </p:nvPr>
        </p:nvSpPr>
        <p:spPr/>
        <p:txBody>
          <a:bodyPr>
            <a:noAutofit/>
          </a:bodyPr>
          <a:lstStyle/>
          <a:p>
            <a:r>
              <a:rPr lang="en-GB" sz="4000" dirty="0">
                <a:solidFill>
                  <a:schemeClr val="accent1"/>
                </a:solidFill>
                <a:latin typeface="Calibri" panose="020F0502020204030204" pitchFamily="34" charset="0"/>
              </a:rPr>
              <a:t>In Addition – The Humber Generalist School HEE</a:t>
            </a:r>
          </a:p>
        </p:txBody>
      </p:sp>
      <p:sp>
        <p:nvSpPr>
          <p:cNvPr id="3" name="Content Placeholder 2">
            <a:extLst>
              <a:ext uri="{FF2B5EF4-FFF2-40B4-BE49-F238E27FC236}">
                <a16:creationId xmlns:a16="http://schemas.microsoft.com/office/drawing/2014/main" id="{2C44EBF2-307C-4B83-AA69-1854C6D731E7}"/>
              </a:ext>
            </a:extLst>
          </p:cNvPr>
          <p:cNvSpPr>
            <a:spLocks noGrp="1"/>
          </p:cNvSpPr>
          <p:nvPr>
            <p:ph idx="1"/>
          </p:nvPr>
        </p:nvSpPr>
        <p:spPr/>
        <p:txBody>
          <a:bodyPr>
            <a:normAutofit fontScale="77500" lnSpcReduction="20000"/>
          </a:bodyPr>
          <a:lstStyle/>
          <a:p>
            <a:r>
              <a:rPr lang="en-GB" dirty="0"/>
              <a:t>‘Enhance’ is a new national programme offered by Health Education England to enhance generalist skills in multi-professional healthcare staff,. The programme is a year-long offer of professional development, which is designed to fit around normal work with an estimated time commitment of four hours per week. There will be expert talks, workshops, and access to on-line and physical learning resources. Participants can learn at their own pace and in their own way, and additionally will be offered the opportunity to spend time outside their usual working environment by learning on ‘field trips’. </a:t>
            </a:r>
          </a:p>
          <a:p>
            <a:r>
              <a:rPr lang="en-GB" dirty="0"/>
              <a:t>The programme is designed to broaden the outlook of participants, irrespective of their normal professional background and area of work, and to look at the local system in which we all work </a:t>
            </a:r>
          </a:p>
          <a:p>
            <a:r>
              <a:rPr lang="en-GB" dirty="0">
                <a:hlinkClick r:id="rId2"/>
              </a:rPr>
              <a:t>Enhancing Generalist Skills | Health Education England (hee.nhs.uk)</a:t>
            </a:r>
            <a:endParaRPr lang="en-GB" dirty="0"/>
          </a:p>
          <a:p>
            <a:r>
              <a:rPr lang="en-GB" dirty="0"/>
              <a:t>helen.cattermole@hee.nhs.uk</a:t>
            </a:r>
          </a:p>
        </p:txBody>
      </p:sp>
    </p:spTree>
    <p:extLst>
      <p:ext uri="{BB962C8B-B14F-4D97-AF65-F5344CB8AC3E}">
        <p14:creationId xmlns:p14="http://schemas.microsoft.com/office/powerpoint/2010/main" val="403814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Introducing the CATALYST programme">
            <a:hlinkClick r:id="" action="ppaction://media"/>
            <a:extLst>
              <a:ext uri="{FF2B5EF4-FFF2-40B4-BE49-F238E27FC236}">
                <a16:creationId xmlns:a16="http://schemas.microsoft.com/office/drawing/2014/main" id="{2D3AD392-6CA8-4CA7-81C8-1BC57F580C37}"/>
              </a:ext>
            </a:extLst>
          </p:cNvPr>
          <p:cNvPicPr>
            <a:picLocks noGrp="1" noRot="1" noChangeAspect="1"/>
          </p:cNvPicPr>
          <p:nvPr>
            <p:ph idx="1"/>
            <a:videoFile r:link="rId1"/>
          </p:nvPr>
        </p:nvPicPr>
        <p:blipFill>
          <a:blip r:embed="rId3"/>
          <a:stretch>
            <a:fillRect/>
          </a:stretch>
        </p:blipFill>
        <p:spPr>
          <a:xfrm>
            <a:off x="420914" y="522514"/>
            <a:ext cx="11321143" cy="5791200"/>
          </a:xfrm>
          <a:prstGeom prst="rect">
            <a:avLst/>
          </a:prstGeom>
        </p:spPr>
      </p:pic>
    </p:spTree>
    <p:extLst>
      <p:ext uri="{BB962C8B-B14F-4D97-AF65-F5344CB8AC3E}">
        <p14:creationId xmlns:p14="http://schemas.microsoft.com/office/powerpoint/2010/main" val="99764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DC766A5-9C39-4A0B-8D8D-E2F3462F2997}"/>
              </a:ext>
            </a:extLst>
          </p:cNvPr>
          <p:cNvSpPr/>
          <p:nvPr/>
        </p:nvSpPr>
        <p:spPr>
          <a:xfrm>
            <a:off x="1524000" y="0"/>
            <a:ext cx="1835696" cy="14847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9D7EF4D5-7C49-45C6-9E22-BF227A1C851B}"/>
              </a:ext>
            </a:extLst>
          </p:cNvPr>
          <p:cNvSpPr/>
          <p:nvPr/>
        </p:nvSpPr>
        <p:spPr>
          <a:xfrm>
            <a:off x="4943872" y="1268760"/>
            <a:ext cx="2304256" cy="16561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B266EBA4-C8C4-4574-AC8D-ECC1BE684E5D}"/>
              </a:ext>
            </a:extLst>
          </p:cNvPr>
          <p:cNvSpPr txBox="1"/>
          <p:nvPr/>
        </p:nvSpPr>
        <p:spPr>
          <a:xfrm>
            <a:off x="2927648" y="3429000"/>
            <a:ext cx="6480720" cy="369332"/>
          </a:xfrm>
          <a:prstGeom prst="rect">
            <a:avLst/>
          </a:prstGeom>
          <a:noFill/>
        </p:spPr>
        <p:txBody>
          <a:bodyPr wrap="square" rtlCol="0">
            <a:spAutoFit/>
          </a:bodyPr>
          <a:lstStyle/>
          <a:p>
            <a:endParaRPr lang="en-GB" dirty="0"/>
          </a:p>
        </p:txBody>
      </p:sp>
      <p:pic>
        <p:nvPicPr>
          <p:cNvPr id="3" name="Picture 2" descr="Text&#10;&#10;Description automatically generated">
            <a:extLst>
              <a:ext uri="{FF2B5EF4-FFF2-40B4-BE49-F238E27FC236}">
                <a16:creationId xmlns:a16="http://schemas.microsoft.com/office/drawing/2014/main" id="{F1244676-9A12-47F2-AB61-B6BD780EBE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3732" y="1484785"/>
            <a:ext cx="4808553" cy="1235399"/>
          </a:xfrm>
          <a:prstGeom prst="rect">
            <a:avLst/>
          </a:prstGeom>
        </p:spPr>
      </p:pic>
      <p:sp>
        <p:nvSpPr>
          <p:cNvPr id="7" name="TextBox 6">
            <a:extLst>
              <a:ext uri="{FF2B5EF4-FFF2-40B4-BE49-F238E27FC236}">
                <a16:creationId xmlns:a16="http://schemas.microsoft.com/office/drawing/2014/main" id="{19DA57D9-AF3B-46F2-8030-6E97FFF7B68C}"/>
              </a:ext>
            </a:extLst>
          </p:cNvPr>
          <p:cNvSpPr txBox="1"/>
          <p:nvPr/>
        </p:nvSpPr>
        <p:spPr>
          <a:xfrm>
            <a:off x="2855640" y="3429001"/>
            <a:ext cx="6552728" cy="1015663"/>
          </a:xfrm>
          <a:prstGeom prst="rect">
            <a:avLst/>
          </a:prstGeom>
          <a:noFill/>
        </p:spPr>
        <p:txBody>
          <a:bodyPr wrap="square" rtlCol="0">
            <a:spAutoFit/>
          </a:bodyPr>
          <a:lstStyle/>
          <a:p>
            <a:pPr algn="ctr"/>
            <a:r>
              <a:rPr lang="en-GB" sz="4000" b="1" dirty="0">
                <a:latin typeface="Calibri Light" panose="020F0302020204030204" pitchFamily="34" charset="0"/>
                <a:cs typeface="Calibri Light" panose="020F0302020204030204" pitchFamily="34" charset="0"/>
              </a:rPr>
              <a:t>ENHANCED GP FELLOWSHIP</a:t>
            </a:r>
          </a:p>
          <a:p>
            <a:pPr algn="ctr"/>
            <a:r>
              <a:rPr lang="en-GB" sz="2000" b="1" dirty="0">
                <a:latin typeface="Calibri Light" panose="020F0302020204030204" pitchFamily="34" charset="0"/>
                <a:cs typeface="Calibri Light" panose="020F0302020204030204" pitchFamily="34" charset="0"/>
              </a:rPr>
              <a:t>FOR HUMBER, COAST &amp; VALE </a:t>
            </a:r>
          </a:p>
        </p:txBody>
      </p:sp>
    </p:spTree>
    <p:extLst>
      <p:ext uri="{BB962C8B-B14F-4D97-AF65-F5344CB8AC3E}">
        <p14:creationId xmlns:p14="http://schemas.microsoft.com/office/powerpoint/2010/main" val="196292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94A3FD47-3840-466C-BF12-A57959CBA1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5015" y="2035057"/>
            <a:ext cx="1741330" cy="2084776"/>
          </a:xfrm>
          <a:prstGeom prst="rect">
            <a:avLst/>
          </a:prstGeom>
        </p:spPr>
      </p:pic>
      <p:pic>
        <p:nvPicPr>
          <p:cNvPr id="7" name="Picture 6" descr="A silhouette of a city&#10;&#10;Description automatically generated with medium confidence">
            <a:extLst>
              <a:ext uri="{FF2B5EF4-FFF2-40B4-BE49-F238E27FC236}">
                <a16:creationId xmlns:a16="http://schemas.microsoft.com/office/drawing/2014/main" id="{88C5C8F0-F9AD-44C1-BAC5-922F0F107C08}"/>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285468" y="4516593"/>
            <a:ext cx="7621064" cy="1648055"/>
          </a:xfrm>
          <a:prstGeom prst="rect">
            <a:avLst/>
          </a:prstGeom>
        </p:spPr>
      </p:pic>
      <p:pic>
        <p:nvPicPr>
          <p:cNvPr id="9" name="Picture 8" descr="Text&#10;&#10;Description automatically generated">
            <a:extLst>
              <a:ext uri="{FF2B5EF4-FFF2-40B4-BE49-F238E27FC236}">
                <a16:creationId xmlns:a16="http://schemas.microsoft.com/office/drawing/2014/main" id="{76F18ACC-639D-4EB6-BEEB-93AD1FC819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3289" y="702305"/>
            <a:ext cx="4449915" cy="1143259"/>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DB0257F8-9612-404D-9891-B3AE60C48F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0511" y="2500551"/>
            <a:ext cx="2520280" cy="1365477"/>
          </a:xfrm>
          <a:prstGeom prst="rect">
            <a:avLst/>
          </a:prstGeom>
        </p:spPr>
      </p:pic>
      <p:pic>
        <p:nvPicPr>
          <p:cNvPr id="13" name="Picture 12" descr="Logo&#10;&#10;Description automatically generated">
            <a:extLst>
              <a:ext uri="{FF2B5EF4-FFF2-40B4-BE49-F238E27FC236}">
                <a16:creationId xmlns:a16="http://schemas.microsoft.com/office/drawing/2014/main" id="{EAF5C22F-A284-4121-9A45-2C64D9E4AC0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63288" y="2287191"/>
            <a:ext cx="2520280" cy="1792199"/>
          </a:xfrm>
          <a:prstGeom prst="rect">
            <a:avLst/>
          </a:prstGeom>
        </p:spPr>
      </p:pic>
    </p:spTree>
    <p:extLst>
      <p:ext uri="{BB962C8B-B14F-4D97-AF65-F5344CB8AC3E}">
        <p14:creationId xmlns:p14="http://schemas.microsoft.com/office/powerpoint/2010/main" val="169964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CV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01B577AE-125A-8E46-8E88-C53E494233AE}" vid="{8C71F655-EFC2-2442-A9B7-83AA9A909D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3267B80491144BBC2F5FB910FA53ED" ma:contentTypeVersion="13" ma:contentTypeDescription="Create a new document." ma:contentTypeScope="" ma:versionID="a004d41d238c44f256f5865ac2eb7610">
  <xsd:schema xmlns:xsd="http://www.w3.org/2001/XMLSchema" xmlns:xs="http://www.w3.org/2001/XMLSchema" xmlns:p="http://schemas.microsoft.com/office/2006/metadata/properties" xmlns:ns2="c04a05b0-b5dd-407d-9aec-7b903f7b628f" xmlns:ns3="f701f9b7-db48-47d9-8c7b-b43882fe4997" targetNamespace="http://schemas.microsoft.com/office/2006/metadata/properties" ma:root="true" ma:fieldsID="79ef7010f1ed022584c1eaf0a23ac3bd" ns2:_="" ns3:_="">
    <xsd:import namespace="c04a05b0-b5dd-407d-9aec-7b903f7b628f"/>
    <xsd:import namespace="f701f9b7-db48-47d9-8c7b-b43882fe499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4a05b0-b5dd-407d-9aec-7b903f7b62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701f9b7-db48-47d9-8c7b-b43882fe499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8A26AA-D91F-4073-863D-D7471781C969}">
  <ds:schemaRefs>
    <ds:schemaRef ds:uri="http://schemas.microsoft.com/sharepoint/v3/contenttype/forms"/>
  </ds:schemaRefs>
</ds:datastoreItem>
</file>

<file path=customXml/itemProps2.xml><?xml version="1.0" encoding="utf-8"?>
<ds:datastoreItem xmlns:ds="http://schemas.openxmlformats.org/officeDocument/2006/customXml" ds:itemID="{CF42EC90-AFBA-4BE7-B458-96F7506A8015}">
  <ds:schemaRefs>
    <ds:schemaRef ds:uri="http://purl.org/dc/elements/1.1/"/>
    <ds:schemaRef ds:uri="http://schemas.microsoft.com/office/2006/metadata/properties"/>
    <ds:schemaRef ds:uri="c04a05b0-b5dd-407d-9aec-7b903f7b628f"/>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701f9b7-db48-47d9-8c7b-b43882fe4997"/>
    <ds:schemaRef ds:uri="http://www.w3.org/XML/1998/namespace"/>
    <ds:schemaRef ds:uri="http://purl.org/dc/dcmitype/"/>
  </ds:schemaRefs>
</ds:datastoreItem>
</file>

<file path=customXml/itemProps3.xml><?xml version="1.0" encoding="utf-8"?>
<ds:datastoreItem xmlns:ds="http://schemas.openxmlformats.org/officeDocument/2006/customXml" ds:itemID="{63463FE8-1993-4DC1-B100-748A42219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4a05b0-b5dd-407d-9aec-7b903f7b628f"/>
    <ds:schemaRef ds:uri="f701f9b7-db48-47d9-8c7b-b43882fe49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3049</TotalTime>
  <Words>1030</Words>
  <Application>Microsoft Office PowerPoint</Application>
  <PresentationFormat>Widescreen</PresentationFormat>
  <Paragraphs>79</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HCV presentation template</vt:lpstr>
      <vt:lpstr>  </vt:lpstr>
      <vt:lpstr>House keeping </vt:lpstr>
      <vt:lpstr>General Practice Fellowship</vt:lpstr>
      <vt:lpstr> The HCV Single Offer (for all fellows). </vt:lpstr>
      <vt:lpstr>The Schemes</vt:lpstr>
      <vt:lpstr>In Addition – The Humber Generalist School HEE</vt:lpstr>
      <vt:lpstr>PowerPoint Presentation</vt:lpstr>
      <vt:lpstr>PowerPoint Presentation</vt:lpstr>
      <vt:lpstr>PowerPoint Presentation</vt:lpstr>
      <vt:lpstr>PowerPoint Presentation</vt:lpstr>
      <vt:lpstr>PowerPoint Presentation</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Lovell</dc:creator>
  <cp:lastModifiedBy>Karen Hiley</cp:lastModifiedBy>
  <cp:revision>177</cp:revision>
  <cp:lastPrinted>2022-01-24T13:01:04Z</cp:lastPrinted>
  <dcterms:created xsi:type="dcterms:W3CDTF">2021-06-07T10:39:37Z</dcterms:created>
  <dcterms:modified xsi:type="dcterms:W3CDTF">2022-02-14T10:16:35Z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0x010100E23267B80491144BBC2F5FB910FA53ED</vt:lpwstr>
  </property>
</Properties>
</file>