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56" r:id="rId5"/>
    <p:sldId id="258" r:id="rId6"/>
    <p:sldId id="259" r:id="rId7"/>
  </p:sldIdLst>
  <p:sldSz cx="10693400" cy="7562850"/>
  <p:notesSz cx="10693400" cy="75628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2B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B62CE1F-6590-45E2-A020-D5490BAB5C06}" v="2" dt="2024-08-19T13:14:41.831"/>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0" d="100"/>
          <a:sy n="100" d="100"/>
        </p:scale>
        <p:origin x="1428" y="90"/>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TON, Stephanie (COUNTY DURHAM AND DARLINGTON NHS FOUNDATION TRUST)" userId="S::stephanie.wilton_nhs.net#ext#@nhsengland.onmicrosoft.com::aa8d3a92-a7dd-47ab-9deb-4d36aadcac1c" providerId="AD" clId="Web-{D50E7CC3-FB19-4275-114F-07E61A8F51FA}"/>
    <pc:docChg chg="modSld">
      <pc:chgData name="WILTON, Stephanie (COUNTY DURHAM AND DARLINGTON NHS FOUNDATION TRUST)" userId="S::stephanie.wilton_nhs.net#ext#@nhsengland.onmicrosoft.com::aa8d3a92-a7dd-47ab-9deb-4d36aadcac1c" providerId="AD" clId="Web-{D50E7CC3-FB19-4275-114F-07E61A8F51FA}" dt="2024-06-17T20:35:50.528" v="0" actId="14100"/>
      <pc:docMkLst>
        <pc:docMk/>
      </pc:docMkLst>
      <pc:sldChg chg="modSp">
        <pc:chgData name="WILTON, Stephanie (COUNTY DURHAM AND DARLINGTON NHS FOUNDATION TRUST)" userId="S::stephanie.wilton_nhs.net#ext#@nhsengland.onmicrosoft.com::aa8d3a92-a7dd-47ab-9deb-4d36aadcac1c" providerId="AD" clId="Web-{D50E7CC3-FB19-4275-114F-07E61A8F51FA}" dt="2024-06-17T20:35:50.528" v="0" actId="14100"/>
        <pc:sldMkLst>
          <pc:docMk/>
          <pc:sldMk cId="0" sldId="256"/>
        </pc:sldMkLst>
        <pc:picChg chg="mod">
          <ac:chgData name="WILTON, Stephanie (COUNTY DURHAM AND DARLINGTON NHS FOUNDATION TRUST)" userId="S::stephanie.wilton_nhs.net#ext#@nhsengland.onmicrosoft.com::aa8d3a92-a7dd-47ab-9deb-4d36aadcac1c" providerId="AD" clId="Web-{D50E7CC3-FB19-4275-114F-07E61A8F51FA}" dt="2024-06-17T20:35:50.528" v="0" actId="14100"/>
          <ac:picMkLst>
            <pc:docMk/>
            <pc:sldMk cId="0" sldId="256"/>
            <ac:picMk id="27" creationId="{00000000-0000-0000-0000-000000000000}"/>
          </ac:picMkLst>
        </pc:picChg>
      </pc:sldChg>
    </pc:docChg>
  </pc:docChgLst>
  <pc:docChgLst>
    <pc:chgData name="WILTON, Stephanie (COUNTY DURHAM AND DARLINGTON NHS FOUNDATION TRUST)" userId="S::stephanie.wilton_nhs.net#ext#@nhsengland.onmicrosoft.com::aa8d3a92-a7dd-47ab-9deb-4d36aadcac1c" providerId="AD" clId="Web-{3B62CE1F-6590-45E2-A020-D5490BAB5C06}"/>
    <pc:docChg chg="modSld">
      <pc:chgData name="WILTON, Stephanie (COUNTY DURHAM AND DARLINGTON NHS FOUNDATION TRUST)" userId="S::stephanie.wilton_nhs.net#ext#@nhsengland.onmicrosoft.com::aa8d3a92-a7dd-47ab-9deb-4d36aadcac1c" providerId="AD" clId="Web-{3B62CE1F-6590-45E2-A020-D5490BAB5C06}" dt="2024-08-19T13:14:41.831" v="1"/>
      <pc:docMkLst>
        <pc:docMk/>
      </pc:docMkLst>
      <pc:sldChg chg="addSp delSp">
        <pc:chgData name="WILTON, Stephanie (COUNTY DURHAM AND DARLINGTON NHS FOUNDATION TRUST)" userId="S::stephanie.wilton_nhs.net#ext#@nhsengland.onmicrosoft.com::aa8d3a92-a7dd-47ab-9deb-4d36aadcac1c" providerId="AD" clId="Web-{3B62CE1F-6590-45E2-A020-D5490BAB5C06}" dt="2024-08-19T13:14:41.831" v="1"/>
        <pc:sldMkLst>
          <pc:docMk/>
          <pc:sldMk cId="0" sldId="256"/>
        </pc:sldMkLst>
        <pc:spChg chg="add del">
          <ac:chgData name="WILTON, Stephanie (COUNTY DURHAM AND DARLINGTON NHS FOUNDATION TRUST)" userId="S::stephanie.wilton_nhs.net#ext#@nhsengland.onmicrosoft.com::aa8d3a92-a7dd-47ab-9deb-4d36aadcac1c" providerId="AD" clId="Web-{3B62CE1F-6590-45E2-A020-D5490BAB5C06}" dt="2024-08-19T13:14:41.831" v="1"/>
          <ac:spMkLst>
            <pc:docMk/>
            <pc:sldMk cId="0" sldId="256"/>
            <ac:spMk id="4"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1427299" y="3346371"/>
            <a:ext cx="7838800" cy="1022985"/>
          </a:xfrm>
          <a:prstGeom prst="rect">
            <a:avLst/>
          </a:prstGeom>
        </p:spPr>
        <p:txBody>
          <a:bodyPr wrap="square" lIns="0" tIns="0" rIns="0" bIns="0">
            <a:spAutoFit/>
          </a:bodyPr>
          <a:lstStyle>
            <a:lvl1pPr>
              <a:defRPr b="0" i="0">
                <a:solidFill>
                  <a:schemeClr val="tx1"/>
                </a:solidFill>
              </a:defRPr>
            </a:lvl1pPr>
          </a:lstStyle>
          <a:p>
            <a:endParaRPr/>
          </a:p>
        </p:txBody>
      </p:sp>
      <p:sp>
        <p:nvSpPr>
          <p:cNvPr id="3" name="Holder 3"/>
          <p:cNvSpPr>
            <a:spLocks noGrp="1"/>
          </p:cNvSpPr>
          <p:nvPr>
            <p:ph type="subTitle" idx="4"/>
          </p:nvPr>
        </p:nvSpPr>
        <p:spPr>
          <a:xfrm>
            <a:off x="1604010" y="4235196"/>
            <a:ext cx="7485380" cy="1890712"/>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sz="half" idx="2"/>
          </p:nvPr>
        </p:nvSpPr>
        <p:spPr>
          <a:xfrm>
            <a:off x="534670" y="1739455"/>
            <a:ext cx="4651629"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5507101" y="1739455"/>
            <a:ext cx="4651629" cy="4991481"/>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534670" y="302514"/>
            <a:ext cx="9624060" cy="1210056"/>
          </a:xfrm>
          <a:prstGeom prst="rect">
            <a:avLst/>
          </a:prstGeom>
        </p:spPr>
        <p:txBody>
          <a:bodyPr wrap="square" lIns="0" tIns="0" rIns="0" bIns="0">
            <a:spAutoFit/>
          </a:bodyPr>
          <a:lstStyle>
            <a:lvl1pPr>
              <a:defRPr/>
            </a:lvl1pPr>
          </a:lstStyle>
          <a:p>
            <a:endParaRPr/>
          </a:p>
        </p:txBody>
      </p:sp>
      <p:sp>
        <p:nvSpPr>
          <p:cNvPr id="3" name="Holder 3"/>
          <p:cNvSpPr>
            <a:spLocks noGrp="1"/>
          </p:cNvSpPr>
          <p:nvPr>
            <p:ph type="body" idx="1"/>
          </p:nvPr>
        </p:nvSpPr>
        <p:spPr>
          <a:xfrm>
            <a:off x="534670" y="1739455"/>
            <a:ext cx="9624060" cy="4991481"/>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3635756" y="7033450"/>
            <a:ext cx="3421888" cy="378142"/>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534670" y="7033450"/>
            <a:ext cx="2459482" cy="378142"/>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8/22/2024</a:t>
            </a:fld>
            <a:endParaRPr lang="en-US"/>
          </a:p>
        </p:txBody>
      </p:sp>
      <p:sp>
        <p:nvSpPr>
          <p:cNvPr id="6" name="Holder 6"/>
          <p:cNvSpPr>
            <a:spLocks noGrp="1"/>
          </p:cNvSpPr>
          <p:nvPr>
            <p:ph type="sldNum" sz="quarter" idx="7"/>
          </p:nvPr>
        </p:nvSpPr>
        <p:spPr>
          <a:xfrm>
            <a:off x="7699248" y="7033450"/>
            <a:ext cx="2459482" cy="378142"/>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file:///C:\Users\swilton\AppData\Local\Microsoft\Windows\INetCache\Content.Outlook\3TCVKEDW\Report%20template%20(skillsforhealth.org.uk)" TargetMode="External"/><Relationship Id="rId2" Type="http://schemas.openxmlformats.org/officeDocument/2006/relationships/hyperlink" Target="https://www.skillsforhealth.org.uk/wp-content/uploads/2022/05/Primary-Care-and-GPN-Framework-May22.pdf" TargetMode="Externa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hyperlink" Target="https://leadershipnhs.uk/"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hyperlink" Target="https://www.linkedin.com/company/nelacademy/" TargetMode="External"/><Relationship Id="rId4" Type="http://schemas.openxmlformats.org/officeDocument/2006/relationships/hyperlink" Target="https://ney.leadershipacademy.nhs.uk/"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241300" y="1822248"/>
            <a:ext cx="10332450" cy="1102225"/>
          </a:xfrm>
          <a:prstGeom prst="rect">
            <a:avLst/>
          </a:prstGeom>
        </p:spPr>
        <p:txBody>
          <a:bodyPr vert="horz" wrap="square" lIns="0" tIns="146685" rIns="0" bIns="0" rtlCol="0">
            <a:spAutoFit/>
          </a:bodyPr>
          <a:lstStyle/>
          <a:p>
            <a:pPr marL="12700">
              <a:lnSpc>
                <a:spcPct val="100000"/>
              </a:lnSpc>
              <a:spcBef>
                <a:spcPts val="1155"/>
              </a:spcBef>
            </a:pPr>
            <a:r>
              <a:rPr lang="en-GB" sz="3100" b="1" spc="-5" dirty="0" smtClean="0">
                <a:solidFill>
                  <a:srgbClr val="0072BC"/>
                </a:solidFill>
                <a:latin typeface="Arial"/>
                <a:cs typeface="Arial"/>
              </a:rPr>
              <a:t>General Practice Nurse (GPN) </a:t>
            </a:r>
            <a:r>
              <a:rPr lang="en-GB" sz="3100" b="1" spc="-5" dirty="0">
                <a:solidFill>
                  <a:srgbClr val="0072BC"/>
                </a:solidFill>
                <a:latin typeface="Arial"/>
                <a:cs typeface="Arial"/>
              </a:rPr>
              <a:t>Leadership </a:t>
            </a:r>
            <a:r>
              <a:rPr lang="en-GB" sz="3100" b="1" spc="-5" dirty="0" smtClean="0">
                <a:solidFill>
                  <a:srgbClr val="0072BC"/>
                </a:solidFill>
                <a:latin typeface="Arial"/>
                <a:cs typeface="Arial"/>
              </a:rPr>
              <a:t>Fundamentals Modules</a:t>
            </a:r>
          </a:p>
        </p:txBody>
      </p:sp>
      <p:grpSp>
        <p:nvGrpSpPr>
          <p:cNvPr id="3" name="object 3"/>
          <p:cNvGrpSpPr/>
          <p:nvPr/>
        </p:nvGrpSpPr>
        <p:grpSpPr>
          <a:xfrm>
            <a:off x="0" y="1419224"/>
            <a:ext cx="10693400" cy="6143625"/>
            <a:chOff x="0" y="1728007"/>
            <a:chExt cx="10692189" cy="5832480"/>
          </a:xfrm>
        </p:grpSpPr>
        <p:sp>
          <p:nvSpPr>
            <p:cNvPr id="4" name="object 4"/>
            <p:cNvSpPr/>
            <p:nvPr/>
          </p:nvSpPr>
          <p:spPr>
            <a:xfrm>
              <a:off x="0" y="1728012"/>
              <a:ext cx="10692130" cy="5832475"/>
            </a:xfrm>
            <a:custGeom>
              <a:avLst/>
              <a:gdLst/>
              <a:ahLst/>
              <a:cxnLst/>
              <a:rect l="l" t="t" r="r" b="b"/>
              <a:pathLst>
                <a:path w="10692130" h="5832475">
                  <a:moveTo>
                    <a:pt x="9431998" y="458965"/>
                  </a:moveTo>
                  <a:lnTo>
                    <a:pt x="8846147" y="0"/>
                  </a:lnTo>
                  <a:lnTo>
                    <a:pt x="0" y="0"/>
                  </a:lnTo>
                  <a:lnTo>
                    <a:pt x="0" y="458965"/>
                  </a:lnTo>
                  <a:lnTo>
                    <a:pt x="9431998" y="458965"/>
                  </a:lnTo>
                  <a:close/>
                </a:path>
                <a:path w="10692130" h="5832475">
                  <a:moveTo>
                    <a:pt x="10692003" y="1729371"/>
                  </a:moveTo>
                  <a:lnTo>
                    <a:pt x="10233038" y="1440345"/>
                  </a:lnTo>
                  <a:lnTo>
                    <a:pt x="10233038" y="5831992"/>
                  </a:lnTo>
                  <a:lnTo>
                    <a:pt x="10692003" y="5831992"/>
                  </a:lnTo>
                  <a:lnTo>
                    <a:pt x="10692003" y="1729371"/>
                  </a:lnTo>
                  <a:close/>
                </a:path>
              </a:pathLst>
            </a:custGeom>
            <a:solidFill>
              <a:srgbClr val="0072BC"/>
            </a:solidFill>
          </p:spPr>
          <p:txBody>
            <a:bodyPr wrap="square" lIns="0" tIns="0" rIns="0" bIns="0" rtlCol="0"/>
            <a:lstStyle/>
            <a:p>
              <a:endParaRPr/>
            </a:p>
          </p:txBody>
        </p:sp>
        <p:sp>
          <p:nvSpPr>
            <p:cNvPr id="5" name="object 5"/>
            <p:cNvSpPr/>
            <p:nvPr/>
          </p:nvSpPr>
          <p:spPr>
            <a:xfrm>
              <a:off x="8369994" y="1728007"/>
              <a:ext cx="2322195" cy="2322195"/>
            </a:xfrm>
            <a:custGeom>
              <a:avLst/>
              <a:gdLst/>
              <a:ahLst/>
              <a:cxnLst/>
              <a:rect l="l" t="t" r="r" b="b"/>
              <a:pathLst>
                <a:path w="2322195" h="2322195">
                  <a:moveTo>
                    <a:pt x="2322004" y="0"/>
                  </a:moveTo>
                  <a:lnTo>
                    <a:pt x="0" y="0"/>
                  </a:lnTo>
                  <a:lnTo>
                    <a:pt x="811860" y="811847"/>
                  </a:lnTo>
                  <a:lnTo>
                    <a:pt x="1510144" y="811847"/>
                  </a:lnTo>
                  <a:lnTo>
                    <a:pt x="1510144" y="1510144"/>
                  </a:lnTo>
                  <a:lnTo>
                    <a:pt x="2322004" y="2321991"/>
                  </a:lnTo>
                  <a:lnTo>
                    <a:pt x="2322004" y="0"/>
                  </a:lnTo>
                  <a:close/>
                </a:path>
              </a:pathLst>
            </a:custGeom>
            <a:solidFill>
              <a:srgbClr val="00468B"/>
            </a:solidFill>
          </p:spPr>
          <p:txBody>
            <a:bodyPr wrap="square" lIns="0" tIns="0" rIns="0" bIns="0" rtlCol="0"/>
            <a:lstStyle/>
            <a:p>
              <a:endParaRPr/>
            </a:p>
          </p:txBody>
        </p:sp>
        <p:sp>
          <p:nvSpPr>
            <p:cNvPr id="6" name="object 6"/>
            <p:cNvSpPr/>
            <p:nvPr/>
          </p:nvSpPr>
          <p:spPr>
            <a:xfrm>
              <a:off x="9076700" y="1728007"/>
              <a:ext cx="1615440" cy="1615440"/>
            </a:xfrm>
            <a:custGeom>
              <a:avLst/>
              <a:gdLst/>
              <a:ahLst/>
              <a:cxnLst/>
              <a:rect l="l" t="t" r="r" b="b"/>
              <a:pathLst>
                <a:path w="1615440" h="1615439">
                  <a:moveTo>
                    <a:pt x="1615300" y="0"/>
                  </a:moveTo>
                  <a:lnTo>
                    <a:pt x="0" y="0"/>
                  </a:lnTo>
                  <a:lnTo>
                    <a:pt x="1615300" y="1615300"/>
                  </a:lnTo>
                  <a:lnTo>
                    <a:pt x="1615300" y="0"/>
                  </a:lnTo>
                  <a:close/>
                </a:path>
              </a:pathLst>
            </a:custGeom>
            <a:solidFill>
              <a:srgbClr val="14BEF0"/>
            </a:solidFill>
          </p:spPr>
          <p:txBody>
            <a:bodyPr wrap="square" lIns="0" tIns="0" rIns="0" bIns="0" rtlCol="0"/>
            <a:lstStyle/>
            <a:p>
              <a:endParaRPr/>
            </a:p>
          </p:txBody>
        </p:sp>
        <p:sp>
          <p:nvSpPr>
            <p:cNvPr id="7" name="object 7"/>
            <p:cNvSpPr/>
            <p:nvPr/>
          </p:nvSpPr>
          <p:spPr>
            <a:xfrm>
              <a:off x="8830613" y="2188618"/>
              <a:ext cx="1400810" cy="1400810"/>
            </a:xfrm>
            <a:custGeom>
              <a:avLst/>
              <a:gdLst/>
              <a:ahLst/>
              <a:cxnLst/>
              <a:rect l="l" t="t" r="r" b="b"/>
              <a:pathLst>
                <a:path w="1400809" h="1400810">
                  <a:moveTo>
                    <a:pt x="1400771" y="0"/>
                  </a:moveTo>
                  <a:lnTo>
                    <a:pt x="0" y="0"/>
                  </a:lnTo>
                  <a:lnTo>
                    <a:pt x="351243" y="351243"/>
                  </a:lnTo>
                  <a:lnTo>
                    <a:pt x="1049528" y="351243"/>
                  </a:lnTo>
                  <a:lnTo>
                    <a:pt x="1049528" y="1049528"/>
                  </a:lnTo>
                  <a:lnTo>
                    <a:pt x="1400771" y="1400771"/>
                  </a:lnTo>
                  <a:lnTo>
                    <a:pt x="1400771" y="0"/>
                  </a:lnTo>
                  <a:close/>
                </a:path>
              </a:pathLst>
            </a:custGeom>
            <a:solidFill>
              <a:srgbClr val="0072BC"/>
            </a:solidFill>
          </p:spPr>
          <p:txBody>
            <a:bodyPr wrap="square" lIns="0" tIns="0" rIns="0" bIns="0" rtlCol="0"/>
            <a:lstStyle/>
            <a:p>
              <a:endParaRPr/>
            </a:p>
          </p:txBody>
        </p:sp>
        <p:sp>
          <p:nvSpPr>
            <p:cNvPr id="8" name="object 8"/>
            <p:cNvSpPr/>
            <p:nvPr/>
          </p:nvSpPr>
          <p:spPr>
            <a:xfrm>
              <a:off x="9535211" y="2188622"/>
              <a:ext cx="696595" cy="696595"/>
            </a:xfrm>
            <a:custGeom>
              <a:avLst/>
              <a:gdLst/>
              <a:ahLst/>
              <a:cxnLst/>
              <a:rect l="l" t="t" r="r" b="b"/>
              <a:pathLst>
                <a:path w="696595" h="696594">
                  <a:moveTo>
                    <a:pt x="696175" y="0"/>
                  </a:moveTo>
                  <a:lnTo>
                    <a:pt x="0" y="0"/>
                  </a:lnTo>
                  <a:lnTo>
                    <a:pt x="696175" y="696175"/>
                  </a:lnTo>
                  <a:lnTo>
                    <a:pt x="696175" y="0"/>
                  </a:lnTo>
                  <a:close/>
                </a:path>
              </a:pathLst>
            </a:custGeom>
            <a:solidFill>
              <a:srgbClr val="2984C6"/>
            </a:solidFill>
          </p:spPr>
          <p:txBody>
            <a:bodyPr wrap="square" lIns="0" tIns="0" rIns="0" bIns="0" rtlCol="0"/>
            <a:lstStyle/>
            <a:p>
              <a:endParaRPr/>
            </a:p>
          </p:txBody>
        </p:sp>
      </p:grpSp>
      <p:sp>
        <p:nvSpPr>
          <p:cNvPr id="39" name="TextBox 38"/>
          <p:cNvSpPr txBox="1"/>
          <p:nvPr/>
        </p:nvSpPr>
        <p:spPr>
          <a:xfrm>
            <a:off x="119650" y="2962377"/>
            <a:ext cx="9826322" cy="2062103"/>
          </a:xfrm>
          <a:prstGeom prst="rect">
            <a:avLst/>
          </a:prstGeom>
          <a:noFill/>
        </p:spPr>
        <p:txBody>
          <a:bodyPr wrap="square" rtlCol="0">
            <a:spAutoFit/>
          </a:bodyPr>
          <a:lstStyle/>
          <a:p>
            <a:r>
              <a:rPr lang="en-GB" sz="1600" dirty="0" smtClean="0">
                <a:latin typeface="Arial" panose="020B0604020202020204" pitchFamily="34" charset="0"/>
                <a:cs typeface="Arial" panose="020B0604020202020204" pitchFamily="34" charset="0"/>
              </a:rPr>
              <a:t>We are excited to launch a series of interactive GPN Leadership Fundamentals Modules, developed exclusively </a:t>
            </a:r>
            <a:r>
              <a:rPr lang="en-GB" sz="1600" dirty="0">
                <a:latin typeface="Arial" panose="020B0604020202020204" pitchFamily="34" charset="0"/>
                <a:cs typeface="Arial" panose="020B0604020202020204" pitchFamily="34" charset="0"/>
              </a:rPr>
              <a:t>for General Practice Nurses and Nurse Practitioners. The </a:t>
            </a:r>
            <a:r>
              <a:rPr lang="en-GB" sz="1600" dirty="0" smtClean="0">
                <a:latin typeface="Arial" panose="020B0604020202020204" pitchFamily="34" charset="0"/>
                <a:cs typeface="Arial" panose="020B0604020202020204" pitchFamily="34" charset="0"/>
              </a:rPr>
              <a:t>three modules </a:t>
            </a:r>
            <a:r>
              <a:rPr lang="en-GB" sz="1600" dirty="0">
                <a:latin typeface="Arial" panose="020B0604020202020204" pitchFamily="34" charset="0"/>
                <a:cs typeface="Arial" panose="020B0604020202020204" pitchFamily="34" charset="0"/>
              </a:rPr>
              <a:t>are </a:t>
            </a:r>
            <a:r>
              <a:rPr lang="en-GB" sz="1600" dirty="0" smtClean="0">
                <a:latin typeface="Arial" panose="020B0604020202020204" pitchFamily="34" charset="0"/>
                <a:cs typeface="Arial" panose="020B0604020202020204" pitchFamily="34" charset="0"/>
              </a:rPr>
              <a:t>accessible at no </a:t>
            </a:r>
            <a:r>
              <a:rPr lang="en-GB" sz="1600" dirty="0" smtClean="0">
                <a:latin typeface="Arial" panose="020B0604020202020204" pitchFamily="34" charset="0"/>
                <a:cs typeface="Arial" panose="020B0604020202020204" pitchFamily="34" charset="0"/>
              </a:rPr>
              <a:t>cost </a:t>
            </a:r>
            <a:r>
              <a:rPr lang="en-GB" sz="1600" dirty="0" smtClean="0">
                <a:latin typeface="Arial" panose="020B0604020202020204" pitchFamily="34" charset="0"/>
                <a:cs typeface="Arial" panose="020B0604020202020204" pitchFamily="34" charset="0"/>
              </a:rPr>
              <a:t>to all GPNs </a:t>
            </a:r>
            <a:r>
              <a:rPr lang="en-GB" sz="1600" dirty="0">
                <a:latin typeface="Arial" panose="020B0604020202020204" pitchFamily="34" charset="0"/>
                <a:cs typeface="Arial" panose="020B0604020202020204" pitchFamily="34" charset="0"/>
              </a:rPr>
              <a:t>via </a:t>
            </a:r>
            <a:r>
              <a:rPr lang="en-GB" sz="1600" dirty="0" smtClean="0">
                <a:latin typeface="Arial" panose="020B0604020202020204" pitchFamily="34" charset="0"/>
                <a:cs typeface="Arial" panose="020B0604020202020204" pitchFamily="34" charset="0"/>
              </a:rPr>
              <a:t>the NHS </a:t>
            </a:r>
            <a:r>
              <a:rPr lang="en-GB" sz="1600" dirty="0">
                <a:latin typeface="Arial" panose="020B0604020202020204" pitchFamily="34" charset="0"/>
                <a:cs typeface="Arial" panose="020B0604020202020204" pitchFamily="34" charset="0"/>
              </a:rPr>
              <a:t>Leadership Learning Zone (</a:t>
            </a:r>
            <a:r>
              <a:rPr lang="en-GB" sz="1600" dirty="0" smtClean="0">
                <a:latin typeface="Arial" panose="020B0604020202020204" pitchFamily="34" charset="0"/>
                <a:cs typeface="Arial" panose="020B0604020202020204" pitchFamily="34" charset="0"/>
              </a:rPr>
              <a:t>LLZ) and are </a:t>
            </a:r>
            <a:r>
              <a:rPr lang="en-GB" sz="1600" dirty="0">
                <a:latin typeface="Arial" panose="020B0604020202020204" pitchFamily="34" charset="0"/>
                <a:cs typeface="Arial" panose="020B0604020202020204" pitchFamily="34" charset="0"/>
              </a:rPr>
              <a:t>mapped against the </a:t>
            </a:r>
            <a:r>
              <a:rPr lang="en-GB" sz="1600" u="sng" dirty="0">
                <a:latin typeface="Arial" panose="020B0604020202020204" pitchFamily="34" charset="0"/>
                <a:cs typeface="Arial" panose="020B0604020202020204" pitchFamily="34" charset="0"/>
                <a:hlinkClick r:id="rId2"/>
              </a:rPr>
              <a:t>Primary Care and General Practice Nursing Career and Core Capabilities Framework</a:t>
            </a:r>
            <a:r>
              <a:rPr lang="en-GB" sz="1600" u="sng" dirty="0">
                <a:latin typeface="Arial" panose="020B0604020202020204" pitchFamily="34" charset="0"/>
                <a:cs typeface="Arial" panose="020B0604020202020204" pitchFamily="34" charset="0"/>
                <a:hlinkClick r:id="rId3"/>
              </a:rPr>
              <a:t>  </a:t>
            </a:r>
            <a:endParaRPr lang="en-GB" sz="1600" dirty="0">
              <a:latin typeface="Arial" panose="020B0604020202020204" pitchFamily="34" charset="0"/>
              <a:cs typeface="Arial" panose="020B0604020202020204" pitchFamily="34" charset="0"/>
            </a:endParaRPr>
          </a:p>
          <a:p>
            <a:r>
              <a:rPr lang="en-GB" sz="1600" dirty="0">
                <a:latin typeface="Arial" panose="020B0604020202020204" pitchFamily="34" charset="0"/>
                <a:cs typeface="Arial" panose="020B0604020202020204" pitchFamily="34" charset="0"/>
              </a:rPr>
              <a:t> </a:t>
            </a:r>
          </a:p>
          <a:p>
            <a:r>
              <a:rPr lang="en-GB" sz="1600" dirty="0">
                <a:latin typeface="Arial" panose="020B0604020202020204" pitchFamily="34" charset="0"/>
                <a:cs typeface="Arial" panose="020B0604020202020204" pitchFamily="34" charset="0"/>
              </a:rPr>
              <a:t>The modules explore the difference between leadership and management and what it means to be a nurse in a leadership position. Topics include managing change, performance and behaviour, managing conflict, influence, self-care and compassionate </a:t>
            </a:r>
            <a:r>
              <a:rPr lang="en-GB" sz="1600" dirty="0" smtClean="0">
                <a:latin typeface="Arial" panose="020B0604020202020204" pitchFamily="34" charset="0"/>
                <a:cs typeface="Arial" panose="020B0604020202020204" pitchFamily="34" charset="0"/>
              </a:rPr>
              <a:t>leadership: </a:t>
            </a:r>
            <a:endParaRPr lang="en-GB" sz="1600" dirty="0">
              <a:latin typeface="Arial" panose="020B0604020202020204" pitchFamily="34" charset="0"/>
              <a:cs typeface="Arial" panose="020B0604020202020204" pitchFamily="34" charset="0"/>
            </a:endParaRPr>
          </a:p>
        </p:txBody>
      </p:sp>
      <p:graphicFrame>
        <p:nvGraphicFramePr>
          <p:cNvPr id="40" name="Table 39"/>
          <p:cNvGraphicFramePr>
            <a:graphicFrameLocks noGrp="1"/>
          </p:cNvGraphicFramePr>
          <p:nvPr>
            <p:extLst>
              <p:ext uri="{D42A27DB-BD31-4B8C-83A1-F6EECF244321}">
                <p14:modId xmlns:p14="http://schemas.microsoft.com/office/powerpoint/2010/main" val="2538120849"/>
              </p:ext>
            </p:extLst>
          </p:nvPr>
        </p:nvGraphicFramePr>
        <p:xfrm>
          <a:off x="241300" y="5108353"/>
          <a:ext cx="9829800" cy="2011045"/>
        </p:xfrm>
        <a:graphic>
          <a:graphicData uri="http://schemas.openxmlformats.org/drawingml/2006/table">
            <a:tbl>
              <a:tblPr firstRow="1" firstCol="1" bandRow="1"/>
              <a:tblGrid>
                <a:gridCol w="1712930"/>
                <a:gridCol w="8116870"/>
              </a:tblGrid>
              <a:tr h="238125">
                <a:tc>
                  <a:txBody>
                    <a:bodyPr/>
                    <a:lstStyle/>
                    <a:p>
                      <a:pPr>
                        <a:spcBef>
                          <a:spcPts val="765"/>
                        </a:spcBef>
                        <a:spcAft>
                          <a:spcPts val="0"/>
                        </a:spcAft>
                      </a:pPr>
                      <a:r>
                        <a:rPr lang="en-GB" sz="1600" dirty="0">
                          <a:effectLst/>
                          <a:latin typeface="Arial" panose="020B0604020202020204" pitchFamily="34" charset="0"/>
                          <a:ea typeface="Arial" panose="020B060402020202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765"/>
                        </a:spcBef>
                        <a:spcAft>
                          <a:spcPts val="0"/>
                        </a:spcAft>
                      </a:pPr>
                      <a:r>
                        <a:rPr lang="en-GB" sz="1600" b="1" dirty="0">
                          <a:effectLst/>
                          <a:latin typeface="Arial" panose="020B0604020202020204" pitchFamily="34" charset="0"/>
                          <a:ea typeface="Arial" panose="020B0604020202020204" pitchFamily="34" charset="0"/>
                          <a:cs typeface="Times New Roman" panose="02020603050405020304" pitchFamily="18" charset="0"/>
                        </a:rPr>
                        <a:t>Module overview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05">
                <a:tc>
                  <a:txBody>
                    <a:bodyPr/>
                    <a:lstStyle/>
                    <a:p>
                      <a:pPr>
                        <a:spcBef>
                          <a:spcPts val="765"/>
                        </a:spcBef>
                        <a:spcAft>
                          <a:spcPts val="0"/>
                        </a:spcAft>
                      </a:pPr>
                      <a:r>
                        <a:rPr lang="en-GB" sz="1600" dirty="0">
                          <a:effectLst/>
                          <a:latin typeface="Arial" panose="020B0604020202020204" pitchFamily="34" charset="0"/>
                          <a:ea typeface="Arial" panose="020B0604020202020204" pitchFamily="34" charset="0"/>
                          <a:cs typeface="Times New Roman" panose="02020603050405020304" pitchFamily="18" charset="0"/>
                        </a:rPr>
                        <a:t>Module 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765"/>
                        </a:spcBef>
                        <a:spcAft>
                          <a:spcPts val="0"/>
                        </a:spcAft>
                      </a:pPr>
                      <a:r>
                        <a:rPr lang="en-GB" sz="1600" dirty="0">
                          <a:effectLst/>
                          <a:latin typeface="Arial" panose="020B0604020202020204" pitchFamily="34" charset="0"/>
                          <a:ea typeface="Arial" panose="020B0604020202020204" pitchFamily="34" charset="0"/>
                          <a:cs typeface="Times New Roman" panose="02020603050405020304" pitchFamily="18" charset="0"/>
                        </a:rPr>
                        <a:t>This module reflects on what leadership means in a nursing role, illustrating learning points from scenarios. It will offer opportunities to reflect on what you learn and how to apply it to your own experience.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350">
                <a:tc>
                  <a:txBody>
                    <a:bodyPr/>
                    <a:lstStyle/>
                    <a:p>
                      <a:pPr>
                        <a:spcBef>
                          <a:spcPts val="765"/>
                        </a:spcBef>
                        <a:spcAft>
                          <a:spcPts val="0"/>
                        </a:spcAft>
                      </a:pPr>
                      <a:r>
                        <a:rPr lang="en-GB" sz="1600">
                          <a:effectLst/>
                          <a:latin typeface="Arial" panose="020B0604020202020204" pitchFamily="34" charset="0"/>
                          <a:ea typeface="Arial" panose="020B0604020202020204" pitchFamily="34" charset="0"/>
                          <a:cs typeface="Times New Roman" panose="02020603050405020304" pitchFamily="18" charset="0"/>
                        </a:rPr>
                        <a:t>Module 2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765"/>
                        </a:spcBef>
                        <a:spcAft>
                          <a:spcPts val="0"/>
                        </a:spcAft>
                      </a:pPr>
                      <a:r>
                        <a:rPr lang="en-GB" sz="1600">
                          <a:effectLst/>
                          <a:latin typeface="Arial" panose="020B0604020202020204" pitchFamily="34" charset="0"/>
                          <a:ea typeface="Arial" panose="020B0604020202020204" pitchFamily="34" charset="0"/>
                          <a:cs typeface="Times New Roman" panose="02020603050405020304" pitchFamily="18" charset="0"/>
                        </a:rPr>
                        <a:t>Building on module 1, this module delves deeper into the role of nurse leadership focusing on change, performance, behaviours and conflict.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8005">
                <a:tc>
                  <a:txBody>
                    <a:bodyPr/>
                    <a:lstStyle/>
                    <a:p>
                      <a:pPr>
                        <a:spcBef>
                          <a:spcPts val="765"/>
                        </a:spcBef>
                        <a:spcAft>
                          <a:spcPts val="0"/>
                        </a:spcAft>
                      </a:pPr>
                      <a:r>
                        <a:rPr lang="en-GB" sz="1600">
                          <a:effectLst/>
                          <a:latin typeface="Arial" panose="020B0604020202020204" pitchFamily="34" charset="0"/>
                          <a:ea typeface="Arial" panose="020B0604020202020204" pitchFamily="34" charset="0"/>
                          <a:cs typeface="Times New Roman" panose="02020603050405020304" pitchFamily="18" charset="0"/>
                        </a:rPr>
                        <a:t>Module 3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765"/>
                        </a:spcBef>
                        <a:spcAft>
                          <a:spcPts val="0"/>
                        </a:spcAft>
                      </a:pPr>
                      <a:r>
                        <a:rPr lang="en-GB" sz="1600" dirty="0">
                          <a:effectLst/>
                          <a:latin typeface="Arial" panose="020B0604020202020204" pitchFamily="34" charset="0"/>
                          <a:ea typeface="Arial" panose="020B0604020202020204" pitchFamily="34" charset="0"/>
                          <a:cs typeface="Times New Roman" panose="02020603050405020304" pitchFamily="18" charset="0"/>
                        </a:rPr>
                        <a:t>Building on modules 1 and 2, this module delves deeper into the role of nurse leadership focusing on compassionate leadership, influence, and self-compassion.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047944" y="129604"/>
            <a:ext cx="2620056" cy="125559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Rectangle 9"/>
          <p:cNvSpPr/>
          <p:nvPr/>
        </p:nvSpPr>
        <p:spPr>
          <a:xfrm>
            <a:off x="165100" y="2516210"/>
            <a:ext cx="9448800" cy="2433739"/>
          </a:xfrm>
          <a:prstGeom prst="rect">
            <a:avLst/>
          </a:prstGeom>
          <a:solidFill>
            <a:srgbClr val="0072BC"/>
          </a:solidFill>
          <a:ln>
            <a:solidFill>
              <a:srgbClr val="0072B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object 2"/>
          <p:cNvSpPr txBox="1"/>
          <p:nvPr/>
        </p:nvSpPr>
        <p:spPr>
          <a:xfrm>
            <a:off x="165100" y="1825248"/>
            <a:ext cx="8358570" cy="625171"/>
          </a:xfrm>
          <a:prstGeom prst="rect">
            <a:avLst/>
          </a:prstGeom>
        </p:spPr>
        <p:txBody>
          <a:bodyPr vert="horz" wrap="square" lIns="0" tIns="146685" rIns="0" bIns="0" rtlCol="0">
            <a:spAutoFit/>
          </a:bodyPr>
          <a:lstStyle/>
          <a:p>
            <a:pPr marL="12700">
              <a:lnSpc>
                <a:spcPct val="100000"/>
              </a:lnSpc>
              <a:spcBef>
                <a:spcPts val="1155"/>
              </a:spcBef>
            </a:pPr>
            <a:r>
              <a:rPr lang="en-GB" sz="3100" b="1" spc="-5" dirty="0">
                <a:solidFill>
                  <a:srgbClr val="0072BC"/>
                </a:solidFill>
                <a:latin typeface="Arial"/>
                <a:cs typeface="Arial"/>
              </a:rPr>
              <a:t>GPN Leadership </a:t>
            </a:r>
            <a:r>
              <a:rPr lang="en-GB" sz="3100" b="1" spc="-5" dirty="0" smtClean="0">
                <a:solidFill>
                  <a:srgbClr val="0072BC"/>
                </a:solidFill>
                <a:latin typeface="Arial"/>
                <a:cs typeface="Arial"/>
              </a:rPr>
              <a:t>Fundamentals Modules</a:t>
            </a:r>
          </a:p>
        </p:txBody>
      </p:sp>
      <p:grpSp>
        <p:nvGrpSpPr>
          <p:cNvPr id="3" name="object 3"/>
          <p:cNvGrpSpPr/>
          <p:nvPr/>
        </p:nvGrpSpPr>
        <p:grpSpPr>
          <a:xfrm>
            <a:off x="0" y="1419224"/>
            <a:ext cx="10693400" cy="6143625"/>
            <a:chOff x="0" y="1728007"/>
            <a:chExt cx="10692189" cy="5832480"/>
          </a:xfrm>
        </p:grpSpPr>
        <p:sp>
          <p:nvSpPr>
            <p:cNvPr id="4" name="object 4"/>
            <p:cNvSpPr/>
            <p:nvPr/>
          </p:nvSpPr>
          <p:spPr>
            <a:xfrm>
              <a:off x="0" y="1728012"/>
              <a:ext cx="10692130" cy="5832475"/>
            </a:xfrm>
            <a:custGeom>
              <a:avLst/>
              <a:gdLst/>
              <a:ahLst/>
              <a:cxnLst/>
              <a:rect l="l" t="t" r="r" b="b"/>
              <a:pathLst>
                <a:path w="10692130" h="5832475">
                  <a:moveTo>
                    <a:pt x="9431998" y="458965"/>
                  </a:moveTo>
                  <a:lnTo>
                    <a:pt x="8846147" y="0"/>
                  </a:lnTo>
                  <a:lnTo>
                    <a:pt x="0" y="0"/>
                  </a:lnTo>
                  <a:lnTo>
                    <a:pt x="0" y="458965"/>
                  </a:lnTo>
                  <a:lnTo>
                    <a:pt x="9431998" y="458965"/>
                  </a:lnTo>
                  <a:close/>
                </a:path>
                <a:path w="10692130" h="5832475">
                  <a:moveTo>
                    <a:pt x="10692003" y="1729371"/>
                  </a:moveTo>
                  <a:lnTo>
                    <a:pt x="10233038" y="1440345"/>
                  </a:lnTo>
                  <a:lnTo>
                    <a:pt x="10233038" y="5831992"/>
                  </a:lnTo>
                  <a:lnTo>
                    <a:pt x="10692003" y="5831992"/>
                  </a:lnTo>
                  <a:lnTo>
                    <a:pt x="10692003" y="1729371"/>
                  </a:lnTo>
                  <a:close/>
                </a:path>
              </a:pathLst>
            </a:custGeom>
            <a:solidFill>
              <a:srgbClr val="0072BC"/>
            </a:solidFill>
          </p:spPr>
          <p:txBody>
            <a:bodyPr wrap="square" lIns="0" tIns="0" rIns="0" bIns="0" rtlCol="0"/>
            <a:lstStyle/>
            <a:p>
              <a:endParaRPr/>
            </a:p>
          </p:txBody>
        </p:sp>
        <p:sp>
          <p:nvSpPr>
            <p:cNvPr id="5" name="object 5"/>
            <p:cNvSpPr/>
            <p:nvPr/>
          </p:nvSpPr>
          <p:spPr>
            <a:xfrm>
              <a:off x="8369994" y="1728007"/>
              <a:ext cx="2322195" cy="2322195"/>
            </a:xfrm>
            <a:custGeom>
              <a:avLst/>
              <a:gdLst/>
              <a:ahLst/>
              <a:cxnLst/>
              <a:rect l="l" t="t" r="r" b="b"/>
              <a:pathLst>
                <a:path w="2322195" h="2322195">
                  <a:moveTo>
                    <a:pt x="2322004" y="0"/>
                  </a:moveTo>
                  <a:lnTo>
                    <a:pt x="0" y="0"/>
                  </a:lnTo>
                  <a:lnTo>
                    <a:pt x="811860" y="811847"/>
                  </a:lnTo>
                  <a:lnTo>
                    <a:pt x="1510144" y="811847"/>
                  </a:lnTo>
                  <a:lnTo>
                    <a:pt x="1510144" y="1510144"/>
                  </a:lnTo>
                  <a:lnTo>
                    <a:pt x="2322004" y="2321991"/>
                  </a:lnTo>
                  <a:lnTo>
                    <a:pt x="2322004" y="0"/>
                  </a:lnTo>
                  <a:close/>
                </a:path>
              </a:pathLst>
            </a:custGeom>
            <a:solidFill>
              <a:srgbClr val="00468B"/>
            </a:solidFill>
          </p:spPr>
          <p:txBody>
            <a:bodyPr wrap="square" lIns="0" tIns="0" rIns="0" bIns="0" rtlCol="0"/>
            <a:lstStyle/>
            <a:p>
              <a:endParaRPr/>
            </a:p>
          </p:txBody>
        </p:sp>
        <p:sp>
          <p:nvSpPr>
            <p:cNvPr id="6" name="object 6"/>
            <p:cNvSpPr/>
            <p:nvPr/>
          </p:nvSpPr>
          <p:spPr>
            <a:xfrm>
              <a:off x="9076700" y="1728007"/>
              <a:ext cx="1615440" cy="1615440"/>
            </a:xfrm>
            <a:custGeom>
              <a:avLst/>
              <a:gdLst/>
              <a:ahLst/>
              <a:cxnLst/>
              <a:rect l="l" t="t" r="r" b="b"/>
              <a:pathLst>
                <a:path w="1615440" h="1615439">
                  <a:moveTo>
                    <a:pt x="1615300" y="0"/>
                  </a:moveTo>
                  <a:lnTo>
                    <a:pt x="0" y="0"/>
                  </a:lnTo>
                  <a:lnTo>
                    <a:pt x="1615300" y="1615300"/>
                  </a:lnTo>
                  <a:lnTo>
                    <a:pt x="1615300" y="0"/>
                  </a:lnTo>
                  <a:close/>
                </a:path>
              </a:pathLst>
            </a:custGeom>
            <a:solidFill>
              <a:srgbClr val="14BEF0"/>
            </a:solidFill>
          </p:spPr>
          <p:txBody>
            <a:bodyPr wrap="square" lIns="0" tIns="0" rIns="0" bIns="0" rtlCol="0"/>
            <a:lstStyle/>
            <a:p>
              <a:endParaRPr/>
            </a:p>
          </p:txBody>
        </p:sp>
        <p:sp>
          <p:nvSpPr>
            <p:cNvPr id="7" name="object 7"/>
            <p:cNvSpPr/>
            <p:nvPr/>
          </p:nvSpPr>
          <p:spPr>
            <a:xfrm>
              <a:off x="8830613" y="2188618"/>
              <a:ext cx="1400810" cy="1400810"/>
            </a:xfrm>
            <a:custGeom>
              <a:avLst/>
              <a:gdLst/>
              <a:ahLst/>
              <a:cxnLst/>
              <a:rect l="l" t="t" r="r" b="b"/>
              <a:pathLst>
                <a:path w="1400809" h="1400810">
                  <a:moveTo>
                    <a:pt x="1400771" y="0"/>
                  </a:moveTo>
                  <a:lnTo>
                    <a:pt x="0" y="0"/>
                  </a:lnTo>
                  <a:lnTo>
                    <a:pt x="351243" y="351243"/>
                  </a:lnTo>
                  <a:lnTo>
                    <a:pt x="1049528" y="351243"/>
                  </a:lnTo>
                  <a:lnTo>
                    <a:pt x="1049528" y="1049528"/>
                  </a:lnTo>
                  <a:lnTo>
                    <a:pt x="1400771" y="1400771"/>
                  </a:lnTo>
                  <a:lnTo>
                    <a:pt x="1400771" y="0"/>
                  </a:lnTo>
                  <a:close/>
                </a:path>
              </a:pathLst>
            </a:custGeom>
            <a:solidFill>
              <a:srgbClr val="0072BC"/>
            </a:solidFill>
          </p:spPr>
          <p:txBody>
            <a:bodyPr wrap="square" lIns="0" tIns="0" rIns="0" bIns="0" rtlCol="0"/>
            <a:lstStyle/>
            <a:p>
              <a:endParaRPr/>
            </a:p>
          </p:txBody>
        </p:sp>
        <p:sp>
          <p:nvSpPr>
            <p:cNvPr id="8" name="object 8"/>
            <p:cNvSpPr/>
            <p:nvPr/>
          </p:nvSpPr>
          <p:spPr>
            <a:xfrm>
              <a:off x="9535211" y="2188622"/>
              <a:ext cx="696595" cy="696595"/>
            </a:xfrm>
            <a:custGeom>
              <a:avLst/>
              <a:gdLst/>
              <a:ahLst/>
              <a:cxnLst/>
              <a:rect l="l" t="t" r="r" b="b"/>
              <a:pathLst>
                <a:path w="696595" h="696594">
                  <a:moveTo>
                    <a:pt x="696175" y="0"/>
                  </a:moveTo>
                  <a:lnTo>
                    <a:pt x="0" y="0"/>
                  </a:lnTo>
                  <a:lnTo>
                    <a:pt x="696175" y="696175"/>
                  </a:lnTo>
                  <a:lnTo>
                    <a:pt x="696175" y="0"/>
                  </a:lnTo>
                  <a:close/>
                </a:path>
              </a:pathLst>
            </a:custGeom>
            <a:solidFill>
              <a:srgbClr val="2984C6"/>
            </a:solidFill>
          </p:spPr>
          <p:txBody>
            <a:bodyPr wrap="square" lIns="0" tIns="0" rIns="0" bIns="0" rtlCol="0"/>
            <a:lstStyle/>
            <a:p>
              <a:endParaRPr/>
            </a:p>
          </p:txBody>
        </p:sp>
      </p:grpSp>
      <p:pic>
        <p:nvPicPr>
          <p:cNvPr id="41" name="Picture 40"/>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047944" y="129604"/>
            <a:ext cx="2620056" cy="1255595"/>
          </a:xfrm>
          <a:prstGeom prst="rect">
            <a:avLst/>
          </a:prstGeom>
        </p:spPr>
      </p:pic>
      <p:pic>
        <p:nvPicPr>
          <p:cNvPr id="12" name="Picture 11"/>
          <p:cNvPicPr/>
          <p:nvPr/>
        </p:nvPicPr>
        <p:blipFill>
          <a:blip r:embed="rId3" cstate="print">
            <a:extLst>
              <a:ext uri="{28A0092B-C50C-407E-A947-70E740481C1C}">
                <a14:useLocalDpi xmlns:a14="http://schemas.microsoft.com/office/drawing/2010/main" val="0"/>
              </a:ext>
            </a:extLst>
          </a:blip>
          <a:stretch>
            <a:fillRect/>
          </a:stretch>
        </p:blipFill>
        <p:spPr>
          <a:xfrm>
            <a:off x="396944" y="2751480"/>
            <a:ext cx="1554307" cy="2010778"/>
          </a:xfrm>
          <a:prstGeom prst="rect">
            <a:avLst/>
          </a:prstGeom>
        </p:spPr>
      </p:pic>
      <p:sp>
        <p:nvSpPr>
          <p:cNvPr id="13" name="TextBox 12"/>
          <p:cNvSpPr txBox="1"/>
          <p:nvPr/>
        </p:nvSpPr>
        <p:spPr>
          <a:xfrm>
            <a:off x="2105223" y="2517822"/>
            <a:ext cx="7620139" cy="2308324"/>
          </a:xfrm>
          <a:prstGeom prst="rect">
            <a:avLst/>
          </a:prstGeom>
          <a:noFill/>
        </p:spPr>
        <p:txBody>
          <a:bodyPr wrap="square" rtlCol="0">
            <a:spAutoFit/>
          </a:bodyPr>
          <a:lstStyle/>
          <a:p>
            <a:r>
              <a:rPr lang="en-GB" sz="1600" i="1" dirty="0" smtClean="0">
                <a:solidFill>
                  <a:schemeClr val="bg1"/>
                </a:solidFill>
                <a:latin typeface="Arial" panose="020B0604020202020204" pitchFamily="34" charset="0"/>
                <a:cs typeface="Arial" panose="020B0604020202020204" pitchFamily="34" charset="0"/>
              </a:rPr>
              <a:t>‘Am </a:t>
            </a:r>
            <a:r>
              <a:rPr lang="en-GB" sz="1600" i="1" dirty="0">
                <a:solidFill>
                  <a:schemeClr val="bg1"/>
                </a:solidFill>
                <a:latin typeface="Arial" panose="020B0604020202020204" pitchFamily="34" charset="0"/>
                <a:cs typeface="Arial" panose="020B0604020202020204" pitchFamily="34" charset="0"/>
              </a:rPr>
              <a:t>a delighted to have been able to contribute to the development of the online GPN Leadership fundamentals. </a:t>
            </a:r>
            <a:endParaRPr lang="en-GB" sz="1600" i="1" dirty="0" smtClean="0">
              <a:solidFill>
                <a:schemeClr val="bg1"/>
              </a:solidFill>
              <a:latin typeface="Arial" panose="020B0604020202020204" pitchFamily="34" charset="0"/>
              <a:cs typeface="Arial" panose="020B0604020202020204" pitchFamily="34" charset="0"/>
            </a:endParaRPr>
          </a:p>
          <a:p>
            <a:r>
              <a:rPr lang="en-GB" sz="1600" i="1" dirty="0" smtClean="0">
                <a:solidFill>
                  <a:schemeClr val="bg1"/>
                </a:solidFill>
                <a:latin typeface="Arial" panose="020B0604020202020204" pitchFamily="34" charset="0"/>
                <a:cs typeface="Arial" panose="020B0604020202020204" pitchFamily="34" charset="0"/>
              </a:rPr>
              <a:t>Relational </a:t>
            </a:r>
            <a:r>
              <a:rPr lang="en-GB" sz="1600" i="1" dirty="0">
                <a:solidFill>
                  <a:schemeClr val="bg1"/>
                </a:solidFill>
                <a:latin typeface="Arial" panose="020B0604020202020204" pitchFamily="34" charset="0"/>
                <a:cs typeface="Arial" panose="020B0604020202020204" pitchFamily="34" charset="0"/>
              </a:rPr>
              <a:t>care sits at the heart of general practice, from identifying leadership styles to introducing coaching principals, and influencing population health for better care outcomes, these modules will support nurses new to general practice, and those experienced practitioners who want to develop different strategies to support their leadership work and care</a:t>
            </a:r>
            <a:r>
              <a:rPr lang="en-GB" sz="1600" i="1" dirty="0" smtClean="0">
                <a:solidFill>
                  <a:schemeClr val="bg1"/>
                </a:solidFill>
                <a:latin typeface="Arial" panose="020B0604020202020204" pitchFamily="34" charset="0"/>
                <a:cs typeface="Arial" panose="020B0604020202020204" pitchFamily="34" charset="0"/>
              </a:rPr>
              <a:t>’. </a:t>
            </a:r>
            <a:endParaRPr lang="en-GB" sz="1600" i="1" dirty="0" smtClean="0">
              <a:solidFill>
                <a:schemeClr val="bg1"/>
              </a:solidFill>
              <a:latin typeface="Arial" panose="020B0604020202020204" pitchFamily="34" charset="0"/>
              <a:cs typeface="Arial" panose="020B0604020202020204" pitchFamily="34" charset="0"/>
            </a:endParaRPr>
          </a:p>
          <a:p>
            <a:endParaRPr lang="en-GB" sz="1600" i="1" dirty="0" smtClean="0">
              <a:solidFill>
                <a:schemeClr val="bg1"/>
              </a:solidFill>
              <a:latin typeface="Arial" panose="020B0604020202020204" pitchFamily="34" charset="0"/>
              <a:cs typeface="Arial" panose="020B0604020202020204" pitchFamily="34" charset="0"/>
            </a:endParaRPr>
          </a:p>
          <a:p>
            <a:r>
              <a:rPr lang="en-GB" sz="1600" b="1" dirty="0" smtClean="0">
                <a:solidFill>
                  <a:schemeClr val="bg1"/>
                </a:solidFill>
                <a:latin typeface="Arial" panose="020B0604020202020204" pitchFamily="34" charset="0"/>
                <a:cs typeface="Arial" panose="020B0604020202020204" pitchFamily="34" charset="0"/>
              </a:rPr>
              <a:t>Louise </a:t>
            </a:r>
            <a:r>
              <a:rPr lang="en-GB" sz="1600" b="1" dirty="0" smtClean="0">
                <a:solidFill>
                  <a:schemeClr val="bg1"/>
                </a:solidFill>
                <a:latin typeface="Arial" panose="020B0604020202020204" pitchFamily="34" charset="0"/>
                <a:cs typeface="Arial" panose="020B0604020202020204" pitchFamily="34" charset="0"/>
              </a:rPr>
              <a:t>Brady, </a:t>
            </a:r>
            <a:r>
              <a:rPr lang="en-GB" sz="1600" b="1" dirty="0">
                <a:solidFill>
                  <a:schemeClr val="bg1"/>
                </a:solidFill>
                <a:latin typeface="Arial" panose="020B0604020202020204" pitchFamily="34" charset="0"/>
                <a:cs typeface="Arial" panose="020B0604020202020204" pitchFamily="34" charset="0"/>
              </a:rPr>
              <a:t>Primary Care Nursing </a:t>
            </a:r>
            <a:r>
              <a:rPr lang="en-GB" sz="1600" b="1" dirty="0" smtClean="0">
                <a:solidFill>
                  <a:schemeClr val="bg1"/>
                </a:solidFill>
                <a:latin typeface="Arial" panose="020B0604020202020204" pitchFamily="34" charset="0"/>
                <a:cs typeface="Arial" panose="020B0604020202020204" pitchFamily="34" charset="0"/>
              </a:rPr>
              <a:t>Lead, NHS England</a:t>
            </a:r>
            <a:endParaRPr lang="en-GB" sz="1600" dirty="0">
              <a:solidFill>
                <a:schemeClr val="bg1"/>
              </a:solidFill>
              <a:latin typeface="Arial" panose="020B0604020202020204" pitchFamily="34" charset="0"/>
              <a:cs typeface="Arial" panose="020B0604020202020204" pitchFamily="34" charset="0"/>
            </a:endParaRPr>
          </a:p>
        </p:txBody>
      </p:sp>
      <p:sp>
        <p:nvSpPr>
          <p:cNvPr id="14" name="Rectangle 13"/>
          <p:cNvSpPr/>
          <p:nvPr/>
        </p:nvSpPr>
        <p:spPr>
          <a:xfrm>
            <a:off x="232696" y="5121012"/>
            <a:ext cx="6638004" cy="1969770"/>
          </a:xfrm>
          <a:prstGeom prst="rect">
            <a:avLst/>
          </a:prstGeom>
        </p:spPr>
        <p:txBody>
          <a:bodyPr wrap="square">
            <a:spAutoFit/>
          </a:bodyPr>
          <a:lstStyle/>
          <a:p>
            <a:pPr marL="12700">
              <a:lnSpc>
                <a:spcPts val="3565"/>
              </a:lnSpc>
              <a:spcAft>
                <a:spcPts val="0"/>
              </a:spcAft>
            </a:pPr>
            <a:r>
              <a:rPr lang="en-GB" sz="2000" dirty="0">
                <a:solidFill>
                  <a:srgbClr val="0070C0"/>
                </a:solidFill>
                <a:latin typeface="Arial" panose="020B0604020202020204" pitchFamily="34" charset="0"/>
                <a:ea typeface="Arial" panose="020B0604020202020204" pitchFamily="34" charset="0"/>
              </a:rPr>
              <a:t>How to access the e-learning: </a:t>
            </a:r>
          </a:p>
          <a:p>
            <a:pPr marL="12700">
              <a:lnSpc>
                <a:spcPts val="3565"/>
              </a:lnSpc>
              <a:spcAft>
                <a:spcPts val="0"/>
              </a:spcAft>
            </a:pPr>
            <a:r>
              <a:rPr lang="en-GB" sz="1600" dirty="0">
                <a:latin typeface="Arial" panose="020B0604020202020204" pitchFamily="34" charset="0"/>
                <a:ea typeface="Arial" panose="020B0604020202020204" pitchFamily="34" charset="0"/>
              </a:rPr>
              <a:t>To access the modules please select your region and register for a free Leadership Learning </a:t>
            </a:r>
            <a:r>
              <a:rPr lang="en-GB" sz="1600" dirty="0" smtClean="0">
                <a:latin typeface="Arial" panose="020B0604020202020204" pitchFamily="34" charset="0"/>
                <a:ea typeface="Arial" panose="020B0604020202020204" pitchFamily="34" charset="0"/>
              </a:rPr>
              <a:t>Zone account at </a:t>
            </a:r>
            <a:r>
              <a:rPr lang="en-GB" sz="1600" u="sng" dirty="0" smtClean="0">
                <a:solidFill>
                  <a:srgbClr val="0000FF"/>
                </a:solidFill>
                <a:latin typeface="Arial" panose="020B0604020202020204" pitchFamily="34" charset="0"/>
                <a:ea typeface="Arial" panose="020B0604020202020204" pitchFamily="34" charset="0"/>
                <a:hlinkClick r:id="rId4"/>
              </a:rPr>
              <a:t>https</a:t>
            </a:r>
            <a:r>
              <a:rPr lang="en-GB" sz="1600" u="sng" dirty="0">
                <a:solidFill>
                  <a:srgbClr val="0000FF"/>
                </a:solidFill>
                <a:latin typeface="Arial" panose="020B0604020202020204" pitchFamily="34" charset="0"/>
                <a:ea typeface="Arial" panose="020B0604020202020204" pitchFamily="34" charset="0"/>
                <a:hlinkClick r:id="rId4"/>
              </a:rPr>
              <a:t>://leadershipnhs.uk/</a:t>
            </a:r>
            <a:endParaRPr lang="en-GB" sz="1600" u="sng" dirty="0">
              <a:solidFill>
                <a:srgbClr val="0000FF"/>
              </a:solidFill>
              <a:latin typeface="Arial" panose="020B0604020202020204" pitchFamily="34" charset="0"/>
              <a:ea typeface="Arial" panose="020B0604020202020204" pitchFamily="34" charset="0"/>
            </a:endParaRPr>
          </a:p>
          <a:p>
            <a:pPr>
              <a:spcAft>
                <a:spcPts val="0"/>
              </a:spcAft>
            </a:pPr>
            <a:r>
              <a:rPr lang="en-GB" sz="1600" dirty="0" smtClean="0">
                <a:latin typeface="Arial" panose="020B0604020202020204" pitchFamily="34" charset="0"/>
                <a:ea typeface="Arial" panose="020B0604020202020204" pitchFamily="34" charset="0"/>
              </a:rPr>
              <a:t>Once </a:t>
            </a:r>
            <a:r>
              <a:rPr lang="en-GB" sz="1600" dirty="0">
                <a:latin typeface="Arial" panose="020B0604020202020204" pitchFamily="34" charset="0"/>
                <a:ea typeface="Arial" panose="020B0604020202020204" pitchFamily="34" charset="0"/>
              </a:rPr>
              <a:t>you have created an account </a:t>
            </a:r>
            <a:r>
              <a:rPr lang="en-GB" sz="1600" dirty="0" smtClean="0">
                <a:latin typeface="Arial" panose="020B0604020202020204" pitchFamily="34" charset="0"/>
                <a:ea typeface="Arial" panose="020B0604020202020204" pitchFamily="34" charset="0"/>
              </a:rPr>
              <a:t>and logged </a:t>
            </a:r>
            <a:r>
              <a:rPr lang="en-GB" sz="1600" dirty="0">
                <a:latin typeface="Arial" panose="020B0604020202020204" pitchFamily="34" charset="0"/>
                <a:ea typeface="Arial" panose="020B0604020202020204" pitchFamily="34" charset="0"/>
              </a:rPr>
              <a:t>in, you will see the modules </a:t>
            </a:r>
            <a:r>
              <a:rPr lang="en-GB" sz="1600" dirty="0" smtClean="0">
                <a:latin typeface="Arial" panose="020B0604020202020204" pitchFamily="34" charset="0"/>
                <a:ea typeface="Arial" panose="020B0604020202020204" pitchFamily="34" charset="0"/>
              </a:rPr>
              <a:t>displayed on the front page.</a:t>
            </a:r>
            <a:endParaRPr lang="en-GB" sz="1600" dirty="0">
              <a:latin typeface="Arial" panose="020B0604020202020204" pitchFamily="34" charset="0"/>
              <a:ea typeface="Arial" panose="020B0604020202020204" pitchFamily="34" charset="0"/>
            </a:endParaRPr>
          </a:p>
        </p:txBody>
      </p:sp>
      <p:pic>
        <p:nvPicPr>
          <p:cNvPr id="15" name="Picture 14"/>
          <p:cNvPicPr/>
          <p:nvPr/>
        </p:nvPicPr>
        <p:blipFill rotWithShape="1">
          <a:blip r:embed="rId5" cstate="print">
            <a:extLst>
              <a:ext uri="{28A0092B-C50C-407E-A947-70E740481C1C}">
                <a14:useLocalDpi xmlns:a14="http://schemas.microsoft.com/office/drawing/2010/main" val="0"/>
              </a:ext>
            </a:extLst>
          </a:blip>
          <a:srcRect r="50262"/>
          <a:stretch/>
        </p:blipFill>
        <p:spPr>
          <a:xfrm>
            <a:off x="6830234" y="5101826"/>
            <a:ext cx="2783666" cy="2356749"/>
          </a:xfrm>
          <a:prstGeom prst="rect">
            <a:avLst/>
          </a:prstGeom>
        </p:spPr>
      </p:pic>
    </p:spTree>
    <p:extLst>
      <p:ext uri="{BB962C8B-B14F-4D97-AF65-F5344CB8AC3E}">
        <p14:creationId xmlns:p14="http://schemas.microsoft.com/office/powerpoint/2010/main" val="12604402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87774" y="1935686"/>
            <a:ext cx="8358570" cy="625171"/>
          </a:xfrm>
          <a:prstGeom prst="rect">
            <a:avLst/>
          </a:prstGeom>
        </p:spPr>
        <p:txBody>
          <a:bodyPr vert="horz" wrap="square" lIns="0" tIns="146685" rIns="0" bIns="0" rtlCol="0">
            <a:spAutoFit/>
          </a:bodyPr>
          <a:lstStyle/>
          <a:p>
            <a:pPr marL="12700">
              <a:lnSpc>
                <a:spcPct val="100000"/>
              </a:lnSpc>
              <a:spcBef>
                <a:spcPts val="1155"/>
              </a:spcBef>
            </a:pPr>
            <a:r>
              <a:rPr lang="en-GB" sz="3100" b="1" spc="-5" dirty="0">
                <a:solidFill>
                  <a:srgbClr val="0072BC"/>
                </a:solidFill>
                <a:latin typeface="Arial"/>
                <a:cs typeface="Arial"/>
              </a:rPr>
              <a:t>GPN Leadership </a:t>
            </a:r>
            <a:r>
              <a:rPr lang="en-GB" sz="3100" b="1" spc="-5" dirty="0" smtClean="0">
                <a:solidFill>
                  <a:srgbClr val="0072BC"/>
                </a:solidFill>
                <a:latin typeface="Arial"/>
                <a:cs typeface="Arial"/>
              </a:rPr>
              <a:t>Fundamentals Modules</a:t>
            </a:r>
          </a:p>
        </p:txBody>
      </p:sp>
      <p:grpSp>
        <p:nvGrpSpPr>
          <p:cNvPr id="3" name="object 3"/>
          <p:cNvGrpSpPr/>
          <p:nvPr/>
        </p:nvGrpSpPr>
        <p:grpSpPr>
          <a:xfrm>
            <a:off x="0" y="1419224"/>
            <a:ext cx="10693400" cy="6143625"/>
            <a:chOff x="0" y="1728007"/>
            <a:chExt cx="10692189" cy="5832480"/>
          </a:xfrm>
        </p:grpSpPr>
        <p:sp>
          <p:nvSpPr>
            <p:cNvPr id="4" name="object 4"/>
            <p:cNvSpPr/>
            <p:nvPr/>
          </p:nvSpPr>
          <p:spPr>
            <a:xfrm>
              <a:off x="0" y="1728012"/>
              <a:ext cx="10692130" cy="5832475"/>
            </a:xfrm>
            <a:custGeom>
              <a:avLst/>
              <a:gdLst/>
              <a:ahLst/>
              <a:cxnLst/>
              <a:rect l="l" t="t" r="r" b="b"/>
              <a:pathLst>
                <a:path w="10692130" h="5832475">
                  <a:moveTo>
                    <a:pt x="9431998" y="458965"/>
                  </a:moveTo>
                  <a:lnTo>
                    <a:pt x="8846147" y="0"/>
                  </a:lnTo>
                  <a:lnTo>
                    <a:pt x="0" y="0"/>
                  </a:lnTo>
                  <a:lnTo>
                    <a:pt x="0" y="458965"/>
                  </a:lnTo>
                  <a:lnTo>
                    <a:pt x="9431998" y="458965"/>
                  </a:lnTo>
                  <a:close/>
                </a:path>
                <a:path w="10692130" h="5832475">
                  <a:moveTo>
                    <a:pt x="10692003" y="1729371"/>
                  </a:moveTo>
                  <a:lnTo>
                    <a:pt x="10233038" y="1440345"/>
                  </a:lnTo>
                  <a:lnTo>
                    <a:pt x="10233038" y="5831992"/>
                  </a:lnTo>
                  <a:lnTo>
                    <a:pt x="10692003" y="5831992"/>
                  </a:lnTo>
                  <a:lnTo>
                    <a:pt x="10692003" y="1729371"/>
                  </a:lnTo>
                  <a:close/>
                </a:path>
              </a:pathLst>
            </a:custGeom>
            <a:solidFill>
              <a:srgbClr val="0072BC"/>
            </a:solidFill>
          </p:spPr>
          <p:txBody>
            <a:bodyPr wrap="square" lIns="0" tIns="0" rIns="0" bIns="0" rtlCol="0"/>
            <a:lstStyle/>
            <a:p>
              <a:endParaRPr/>
            </a:p>
          </p:txBody>
        </p:sp>
        <p:sp>
          <p:nvSpPr>
            <p:cNvPr id="5" name="object 5"/>
            <p:cNvSpPr/>
            <p:nvPr/>
          </p:nvSpPr>
          <p:spPr>
            <a:xfrm>
              <a:off x="8369994" y="1728007"/>
              <a:ext cx="2322195" cy="2322195"/>
            </a:xfrm>
            <a:custGeom>
              <a:avLst/>
              <a:gdLst/>
              <a:ahLst/>
              <a:cxnLst/>
              <a:rect l="l" t="t" r="r" b="b"/>
              <a:pathLst>
                <a:path w="2322195" h="2322195">
                  <a:moveTo>
                    <a:pt x="2322004" y="0"/>
                  </a:moveTo>
                  <a:lnTo>
                    <a:pt x="0" y="0"/>
                  </a:lnTo>
                  <a:lnTo>
                    <a:pt x="811860" y="811847"/>
                  </a:lnTo>
                  <a:lnTo>
                    <a:pt x="1510144" y="811847"/>
                  </a:lnTo>
                  <a:lnTo>
                    <a:pt x="1510144" y="1510144"/>
                  </a:lnTo>
                  <a:lnTo>
                    <a:pt x="2322004" y="2321991"/>
                  </a:lnTo>
                  <a:lnTo>
                    <a:pt x="2322004" y="0"/>
                  </a:lnTo>
                  <a:close/>
                </a:path>
              </a:pathLst>
            </a:custGeom>
            <a:solidFill>
              <a:srgbClr val="00468B"/>
            </a:solidFill>
          </p:spPr>
          <p:txBody>
            <a:bodyPr wrap="square" lIns="0" tIns="0" rIns="0" bIns="0" rtlCol="0"/>
            <a:lstStyle/>
            <a:p>
              <a:endParaRPr/>
            </a:p>
          </p:txBody>
        </p:sp>
        <p:sp>
          <p:nvSpPr>
            <p:cNvPr id="6" name="object 6"/>
            <p:cNvSpPr/>
            <p:nvPr/>
          </p:nvSpPr>
          <p:spPr>
            <a:xfrm>
              <a:off x="9076700" y="1728007"/>
              <a:ext cx="1615440" cy="1615440"/>
            </a:xfrm>
            <a:custGeom>
              <a:avLst/>
              <a:gdLst/>
              <a:ahLst/>
              <a:cxnLst/>
              <a:rect l="l" t="t" r="r" b="b"/>
              <a:pathLst>
                <a:path w="1615440" h="1615439">
                  <a:moveTo>
                    <a:pt x="1615300" y="0"/>
                  </a:moveTo>
                  <a:lnTo>
                    <a:pt x="0" y="0"/>
                  </a:lnTo>
                  <a:lnTo>
                    <a:pt x="1615300" y="1615300"/>
                  </a:lnTo>
                  <a:lnTo>
                    <a:pt x="1615300" y="0"/>
                  </a:lnTo>
                  <a:close/>
                </a:path>
              </a:pathLst>
            </a:custGeom>
            <a:solidFill>
              <a:srgbClr val="14BEF0"/>
            </a:solidFill>
          </p:spPr>
          <p:txBody>
            <a:bodyPr wrap="square" lIns="0" tIns="0" rIns="0" bIns="0" rtlCol="0"/>
            <a:lstStyle/>
            <a:p>
              <a:endParaRPr/>
            </a:p>
          </p:txBody>
        </p:sp>
        <p:sp>
          <p:nvSpPr>
            <p:cNvPr id="7" name="object 7"/>
            <p:cNvSpPr/>
            <p:nvPr/>
          </p:nvSpPr>
          <p:spPr>
            <a:xfrm>
              <a:off x="8830613" y="2188618"/>
              <a:ext cx="1400810" cy="1400810"/>
            </a:xfrm>
            <a:custGeom>
              <a:avLst/>
              <a:gdLst/>
              <a:ahLst/>
              <a:cxnLst/>
              <a:rect l="l" t="t" r="r" b="b"/>
              <a:pathLst>
                <a:path w="1400809" h="1400810">
                  <a:moveTo>
                    <a:pt x="1400771" y="0"/>
                  </a:moveTo>
                  <a:lnTo>
                    <a:pt x="0" y="0"/>
                  </a:lnTo>
                  <a:lnTo>
                    <a:pt x="351243" y="351243"/>
                  </a:lnTo>
                  <a:lnTo>
                    <a:pt x="1049528" y="351243"/>
                  </a:lnTo>
                  <a:lnTo>
                    <a:pt x="1049528" y="1049528"/>
                  </a:lnTo>
                  <a:lnTo>
                    <a:pt x="1400771" y="1400771"/>
                  </a:lnTo>
                  <a:lnTo>
                    <a:pt x="1400771" y="0"/>
                  </a:lnTo>
                  <a:close/>
                </a:path>
              </a:pathLst>
            </a:custGeom>
            <a:solidFill>
              <a:srgbClr val="0072BC"/>
            </a:solidFill>
          </p:spPr>
          <p:txBody>
            <a:bodyPr wrap="square" lIns="0" tIns="0" rIns="0" bIns="0" rtlCol="0"/>
            <a:lstStyle/>
            <a:p>
              <a:endParaRPr/>
            </a:p>
          </p:txBody>
        </p:sp>
        <p:sp>
          <p:nvSpPr>
            <p:cNvPr id="8" name="object 8"/>
            <p:cNvSpPr/>
            <p:nvPr/>
          </p:nvSpPr>
          <p:spPr>
            <a:xfrm>
              <a:off x="9535211" y="2188622"/>
              <a:ext cx="696595" cy="696595"/>
            </a:xfrm>
            <a:custGeom>
              <a:avLst/>
              <a:gdLst/>
              <a:ahLst/>
              <a:cxnLst/>
              <a:rect l="l" t="t" r="r" b="b"/>
              <a:pathLst>
                <a:path w="696595" h="696594">
                  <a:moveTo>
                    <a:pt x="696175" y="0"/>
                  </a:moveTo>
                  <a:lnTo>
                    <a:pt x="0" y="0"/>
                  </a:lnTo>
                  <a:lnTo>
                    <a:pt x="696175" y="696175"/>
                  </a:lnTo>
                  <a:lnTo>
                    <a:pt x="696175" y="0"/>
                  </a:lnTo>
                  <a:close/>
                </a:path>
              </a:pathLst>
            </a:custGeom>
            <a:solidFill>
              <a:srgbClr val="2984C6"/>
            </a:solidFill>
          </p:spPr>
          <p:txBody>
            <a:bodyPr wrap="square" lIns="0" tIns="0" rIns="0" bIns="0" rtlCol="0"/>
            <a:lstStyle/>
            <a:p>
              <a:endParaRPr/>
            </a:p>
          </p:txBody>
        </p:sp>
      </p:grpSp>
      <p:sp>
        <p:nvSpPr>
          <p:cNvPr id="9" name="Rectangle 8"/>
          <p:cNvSpPr/>
          <p:nvPr/>
        </p:nvSpPr>
        <p:spPr>
          <a:xfrm>
            <a:off x="276924" y="2908296"/>
            <a:ext cx="9440714" cy="584775"/>
          </a:xfrm>
          <a:prstGeom prst="rect">
            <a:avLst/>
          </a:prstGeom>
        </p:spPr>
        <p:txBody>
          <a:bodyPr wrap="square">
            <a:spAutoFit/>
          </a:bodyPr>
          <a:lstStyle/>
          <a:p>
            <a:pPr marL="12700">
              <a:spcAft>
                <a:spcPts val="0"/>
              </a:spcAft>
            </a:pPr>
            <a:r>
              <a:rPr lang="en-GB" sz="1600" dirty="0" smtClean="0">
                <a:latin typeface="Arial" panose="020B0604020202020204" pitchFamily="34" charset="0"/>
                <a:ea typeface="Arial" panose="020B0604020202020204" pitchFamily="34" charset="0"/>
              </a:rPr>
              <a:t>Should you have any comments or questions regarding the modules, please contact the </a:t>
            </a:r>
            <a:r>
              <a:rPr lang="en-GB" sz="1600" dirty="0" smtClean="0">
                <a:latin typeface="Arial" panose="020B0604020202020204" pitchFamily="34" charset="0"/>
                <a:ea typeface="Arial" panose="020B0604020202020204" pitchFamily="34" charset="0"/>
              </a:rPr>
              <a:t>North East and Yorkshire System </a:t>
            </a:r>
            <a:r>
              <a:rPr lang="en-GB" sz="1600" dirty="0" smtClean="0">
                <a:latin typeface="Arial" panose="020B0604020202020204" pitchFamily="34" charset="0"/>
                <a:ea typeface="Arial" panose="020B0604020202020204" pitchFamily="34" charset="0"/>
              </a:rPr>
              <a:t>Leadership team:</a:t>
            </a:r>
            <a:endParaRPr lang="en-GB" sz="1600" dirty="0">
              <a:latin typeface="Arial" panose="020B0604020202020204" pitchFamily="34" charset="0"/>
              <a:ea typeface="Arial" panose="020B0604020202020204" pitchFamily="34"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93700" y="3719257"/>
            <a:ext cx="1355926" cy="1807901"/>
          </a:xfrm>
          <a:prstGeom prst="rect">
            <a:avLst/>
          </a:prstGeom>
        </p:spPr>
      </p:pic>
      <p:pic>
        <p:nvPicPr>
          <p:cNvPr id="11" name="Picture 10"/>
          <p:cNvPicPr>
            <a:picLocks noChangeAspect="1"/>
          </p:cNvPicPr>
          <p:nvPr/>
        </p:nvPicPr>
        <p:blipFill>
          <a:blip r:embed="rId3"/>
          <a:stretch>
            <a:fillRect/>
          </a:stretch>
        </p:blipFill>
        <p:spPr>
          <a:xfrm>
            <a:off x="4889499" y="3719257"/>
            <a:ext cx="1482479" cy="1807901"/>
          </a:xfrm>
          <a:prstGeom prst="rect">
            <a:avLst/>
          </a:prstGeom>
        </p:spPr>
      </p:pic>
      <p:sp>
        <p:nvSpPr>
          <p:cNvPr id="12" name="TextBox 11"/>
          <p:cNvSpPr txBox="1"/>
          <p:nvPr/>
        </p:nvSpPr>
        <p:spPr>
          <a:xfrm>
            <a:off x="2008287" y="3880912"/>
            <a:ext cx="2590800" cy="1077218"/>
          </a:xfrm>
          <a:prstGeom prst="rect">
            <a:avLst/>
          </a:prstGeom>
          <a:noFill/>
        </p:spPr>
        <p:txBody>
          <a:bodyPr wrap="square" rtlCol="0">
            <a:spAutoFit/>
          </a:bodyPr>
          <a:lstStyle/>
          <a:p>
            <a:r>
              <a:rPr lang="en-GB" sz="1600" dirty="0" smtClean="0">
                <a:latin typeface="Arial" panose="020B0604020202020204" pitchFamily="34" charset="0"/>
                <a:cs typeface="Arial" panose="020B0604020202020204" pitchFamily="34" charset="0"/>
              </a:rPr>
              <a:t>Sarah Knowles</a:t>
            </a:r>
          </a:p>
          <a:p>
            <a:r>
              <a:rPr lang="en-GB" sz="1600" dirty="0" smtClean="0">
                <a:latin typeface="Arial" panose="020B0604020202020204" pitchFamily="34" charset="0"/>
                <a:cs typeface="Arial" panose="020B0604020202020204" pitchFamily="34" charset="0"/>
              </a:rPr>
              <a:t>Head of Leadership (System Transformation)</a:t>
            </a:r>
          </a:p>
          <a:p>
            <a:r>
              <a:rPr lang="en-GB" sz="1600" dirty="0" smtClean="0">
                <a:latin typeface="Arial" panose="020B0604020202020204" pitchFamily="34" charset="0"/>
                <a:cs typeface="Arial" panose="020B0604020202020204" pitchFamily="34" charset="0"/>
              </a:rPr>
              <a:t>Sarah.knowles4@nhs.net</a:t>
            </a:r>
          </a:p>
        </p:txBody>
      </p:sp>
      <p:sp>
        <p:nvSpPr>
          <p:cNvPr id="15" name="TextBox 14"/>
          <p:cNvSpPr txBox="1"/>
          <p:nvPr/>
        </p:nvSpPr>
        <p:spPr>
          <a:xfrm>
            <a:off x="6762695" y="3893245"/>
            <a:ext cx="2697395" cy="1077218"/>
          </a:xfrm>
          <a:prstGeom prst="rect">
            <a:avLst/>
          </a:prstGeom>
          <a:noFill/>
        </p:spPr>
        <p:txBody>
          <a:bodyPr wrap="square" rtlCol="0">
            <a:spAutoFit/>
          </a:bodyPr>
          <a:lstStyle/>
          <a:p>
            <a:r>
              <a:rPr lang="en-GB" sz="1600" dirty="0" smtClean="0">
                <a:latin typeface="Arial" panose="020B0604020202020204" pitchFamily="34" charset="0"/>
                <a:cs typeface="Arial" panose="020B0604020202020204" pitchFamily="34" charset="0"/>
              </a:rPr>
              <a:t>Stephanie Wilton</a:t>
            </a:r>
          </a:p>
          <a:p>
            <a:r>
              <a:rPr lang="en-GB" sz="1600" dirty="0" smtClean="0">
                <a:latin typeface="Arial" panose="020B0604020202020204" pitchFamily="34" charset="0"/>
                <a:cs typeface="Arial" panose="020B0604020202020204" pitchFamily="34" charset="0"/>
              </a:rPr>
              <a:t>System Development Manager (Interim)</a:t>
            </a:r>
          </a:p>
          <a:p>
            <a:r>
              <a:rPr lang="en-GB" sz="1600" dirty="0" smtClean="0">
                <a:latin typeface="Arial" panose="020B0604020202020204" pitchFamily="34" charset="0"/>
                <a:cs typeface="Arial" panose="020B0604020202020204" pitchFamily="34" charset="0"/>
              </a:rPr>
              <a:t>Stephanie.wilton@nhs.net</a:t>
            </a:r>
          </a:p>
        </p:txBody>
      </p:sp>
      <p:sp>
        <p:nvSpPr>
          <p:cNvPr id="16" name="TextBox 15"/>
          <p:cNvSpPr txBox="1"/>
          <p:nvPr/>
        </p:nvSpPr>
        <p:spPr>
          <a:xfrm>
            <a:off x="249386" y="6981825"/>
            <a:ext cx="4283075"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hlinkClick r:id="rId4"/>
              </a:rPr>
              <a:t>https://ney.leadershipacademy.nhs.uk/</a:t>
            </a:r>
            <a:endParaRPr lang="en-GB" sz="1600" dirty="0" smtClean="0">
              <a:latin typeface="Arial" panose="020B0604020202020204" pitchFamily="34" charset="0"/>
              <a:cs typeface="Arial" panose="020B0604020202020204" pitchFamily="34" charset="0"/>
            </a:endParaRPr>
          </a:p>
        </p:txBody>
      </p:sp>
      <p:pic>
        <p:nvPicPr>
          <p:cNvPr id="1028" name="Picture 4" descr="LinkedIn">
            <a:hlinkClick r:id="rId5"/>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213850" y="6505575"/>
            <a:ext cx="952500" cy="952500"/>
          </a:xfrm>
          <a:prstGeom prst="rect">
            <a:avLst/>
          </a:prstGeom>
          <a:noFill/>
          <a:extLst>
            <a:ext uri="{909E8E84-426E-40DD-AFC4-6F175D3DCCD1}">
              <a14:hiddenFill xmlns:a14="http://schemas.microsoft.com/office/drawing/2010/main">
                <a:solidFill>
                  <a:srgbClr val="FFFFFF"/>
                </a:solidFill>
              </a14:hiddenFill>
            </a:ext>
          </a:extLst>
        </p:spPr>
      </p:pic>
      <p:pic>
        <p:nvPicPr>
          <p:cNvPr id="17" name="Picture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047944" y="129604"/>
            <a:ext cx="2620056" cy="1255595"/>
          </a:xfrm>
          <a:prstGeom prst="rect">
            <a:avLst/>
          </a:prstGeom>
        </p:spPr>
      </p:pic>
    </p:spTree>
    <p:extLst>
      <p:ext uri="{BB962C8B-B14F-4D97-AF65-F5344CB8AC3E}">
        <p14:creationId xmlns:p14="http://schemas.microsoft.com/office/powerpoint/2010/main" val="23153628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85A288B258D54FA61FA396D0084BB5" ma:contentTypeVersion="21" ma:contentTypeDescription="Create a new document." ma:contentTypeScope="" ma:versionID="bc77dbca0cc6a141c3144cd5ac63dd32">
  <xsd:schema xmlns:xsd="http://www.w3.org/2001/XMLSchema" xmlns:xs="http://www.w3.org/2001/XMLSchema" xmlns:p="http://schemas.microsoft.com/office/2006/metadata/properties" xmlns:ns1="http://schemas.microsoft.com/sharepoint/v3" xmlns:ns2="0fe3890c-6d97-4759-8e05-8112e720dd1f" xmlns:ns3="79569d8f-6633-46f5-ab9e-bddf19761506" xmlns:ns4="cccaf3ac-2de9-44d4-aa31-54302fceb5f7" targetNamespace="http://schemas.microsoft.com/office/2006/metadata/properties" ma:root="true" ma:fieldsID="e0ff48a2652dba9bebdffbf0fad48e86" ns1:_="" ns2:_="" ns3:_="" ns4:_="">
    <xsd:import namespace="http://schemas.microsoft.com/sharepoint/v3"/>
    <xsd:import namespace="0fe3890c-6d97-4759-8e05-8112e720dd1f"/>
    <xsd:import namespace="79569d8f-6633-46f5-ab9e-bddf19761506"/>
    <xsd:import namespace="cccaf3ac-2de9-44d4-aa31-54302fceb5f7"/>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1:_ip_UnifiedCompliancePolicyProperties" minOccurs="0"/>
                <xsd:element ref="ns1:_ip_UnifiedCompliancePolicyUIAction" minOccurs="0"/>
                <xsd:element ref="ns3:SharedWithUsers" minOccurs="0"/>
                <xsd:element ref="ns3:SharedWithDetails" minOccurs="0"/>
                <xsd:element ref="ns2:MediaServiceLocation" minOccurs="0"/>
                <xsd:element ref="ns2:MediaLengthInSeconds" minOccurs="0"/>
                <xsd:element ref="ns2:lcf76f155ced4ddcb4097134ff3c332f" minOccurs="0"/>
                <xsd:element ref="ns4:TaxCatchAll" minOccurs="0"/>
                <xsd:element ref="ns2:Note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7" nillable="true" ma:displayName="Unified Compliance Policy Properties" ma:hidden="true" ma:internalName="_ip_UnifiedCompliancePolicyProperties">
      <xsd:simpleType>
        <xsd:restriction base="dms:Note"/>
      </xsd:simpleType>
    </xsd:element>
    <xsd:element name="_ip_UnifiedCompliancePolicyUIAction" ma:index="18"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fe3890c-6d97-4759-8e05-8112e720dd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element name="MediaLengthInSeconds" ma:index="22" nillable="true" ma:displayName="Length (seconds)" ma:internalName="MediaLengthInSeconds" ma:readOnly="true">
      <xsd:simpleType>
        <xsd:restriction base="dms:Unknown"/>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443b0bdb-28a8-4814-9fb9-624c17c095fc" ma:termSetId="09814cd3-568e-fe90-9814-8d621ff8fb84" ma:anchorId="fba54fb3-c3e1-fe81-a776-ca4b69148c4d" ma:open="true" ma:isKeyword="false">
      <xsd:complexType>
        <xsd:sequence>
          <xsd:element ref="pc:Terms" minOccurs="0" maxOccurs="1"/>
        </xsd:sequence>
      </xsd:complexType>
    </xsd:element>
    <xsd:element name="Notes" ma:index="26" nillable="true" ma:displayName="Notes" ma:format="Dropdown" ma:internalName="Notes">
      <xsd:simpleType>
        <xsd:restriction base="dms:Text">
          <xsd:maxLength value="255"/>
        </xsd:restriction>
      </xsd:simpleType>
    </xsd:element>
    <xsd:element name="MediaServiceObjectDetectorVersions" ma:index="27" nillable="true" ma:displayName="MediaServiceObjectDetectorVersions" ma:hidden="true" ma:indexed="true" ma:internalName="MediaServiceObjectDetectorVersions" ma:readOnly="true">
      <xsd:simpleType>
        <xsd:restriction base="dms:Text"/>
      </xsd:simpleType>
    </xsd:element>
    <xsd:element name="MediaServiceSearchProperties" ma:index="28"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79569d8f-6633-46f5-ab9e-bddf19761506"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ccaf3ac-2de9-44d4-aa31-54302fceb5f7" elementFormDefault="qualified">
    <xsd:import namespace="http://schemas.microsoft.com/office/2006/documentManagement/types"/>
    <xsd:import namespace="http://schemas.microsoft.com/office/infopath/2007/PartnerControls"/>
    <xsd:element name="TaxCatchAll" ma:index="25" nillable="true" ma:displayName="Taxonomy Catch All Column" ma:hidden="true" ma:list="{fbc347d2-552f-4021-9866-dc19146ef6c8}" ma:internalName="TaxCatchAll" ma:showField="CatchAllData" ma:web="79569d8f-6633-46f5-ab9e-bddf1976150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TaxCatchAll xmlns="cccaf3ac-2de9-44d4-aa31-54302fceb5f7" xsi:nil="true"/>
    <lcf76f155ced4ddcb4097134ff3c332f xmlns="0fe3890c-6d97-4759-8e05-8112e720dd1f">
      <Terms xmlns="http://schemas.microsoft.com/office/infopath/2007/PartnerControls"/>
    </lcf76f155ced4ddcb4097134ff3c332f>
    <Notes xmlns="0fe3890c-6d97-4759-8e05-8112e720dd1f"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376F9A-78A6-4AFF-AD20-9D3C6FF9AF9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0fe3890c-6d97-4759-8e05-8112e720dd1f"/>
    <ds:schemaRef ds:uri="79569d8f-6633-46f5-ab9e-bddf19761506"/>
    <ds:schemaRef ds:uri="cccaf3ac-2de9-44d4-aa31-54302fceb5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CFAEDFB-3F69-4639-A386-3142FC120111}">
  <ds:schemaRefs>
    <ds:schemaRef ds:uri="79569d8f-6633-46f5-ab9e-bddf19761506"/>
    <ds:schemaRef ds:uri="http://purl.org/dc/elements/1.1/"/>
    <ds:schemaRef ds:uri="http://schemas.microsoft.com/office/2006/metadata/properties"/>
    <ds:schemaRef ds:uri="http://schemas.microsoft.com/sharepoint/v3"/>
    <ds:schemaRef ds:uri="0fe3890c-6d97-4759-8e05-8112e720dd1f"/>
    <ds:schemaRef ds:uri="http://purl.org/dc/terms/"/>
    <ds:schemaRef ds:uri="cccaf3ac-2de9-44d4-aa31-54302fceb5f7"/>
    <ds:schemaRef ds:uri="http://schemas.microsoft.com/office/infopath/2007/PartnerControls"/>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8DD1C124-7BC1-4256-97C3-3E8293B35B7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459</TotalTime>
  <Words>355</Words>
  <Application>Microsoft Office PowerPoint</Application>
  <PresentationFormat>Custom</PresentationFormat>
  <Paragraphs>29</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Times New Roman</vt:lpstr>
      <vt:lpstr>Office Theme</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Wilton Stephanie (RXP) Administrator</dc:creator>
  <cp:lastModifiedBy>Knowles Sarah (RXP) Business Manager</cp:lastModifiedBy>
  <cp:revision>15</cp:revision>
  <dcterms:created xsi:type="dcterms:W3CDTF">2022-02-03T08:08:47Z</dcterms:created>
  <dcterms:modified xsi:type="dcterms:W3CDTF">2024-08-22T08:15:11Z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2022-02-03T00:00:00Z</vt:filetime>
  </property>
  <property fmtid="{D5CDD505-2E9C-101B-9397-08002B2CF9AE}" pid="3" name="Creator">
    <vt:lpwstr>Adobe InDesign 17.0 (Macintosh)</vt:lpwstr>
  </property>
  <property fmtid="{D5CDD505-2E9C-101B-9397-08002B2CF9AE}" pid="4" name="LastSaved">
    <vt:filetime>2022-02-03T00:00:00Z</vt:filetime>
  </property>
  <property fmtid="{D5CDD505-2E9C-101B-9397-08002B2CF9AE}" pid="5" name="ContentTypeId">
    <vt:lpwstr>0x010100B085A288B258D54FA61FA396D0084BB5</vt:lpwstr>
  </property>
  <property fmtid="{D5CDD505-2E9C-101B-9397-08002B2CF9AE}" pid="6" name="MediaServiceImageTags">
    <vt:lpwstr/>
  </property>
</Properties>
</file>